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0" r:id="rId3"/>
    <p:sldId id="257" r:id="rId4"/>
    <p:sldId id="296" r:id="rId5"/>
    <p:sldId id="292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7" r:id="rId17"/>
    <p:sldId id="29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3" r:id="rId27"/>
    <p:sldId id="278" r:id="rId28"/>
    <p:sldId id="279" r:id="rId29"/>
    <p:sldId id="280" r:id="rId30"/>
    <p:sldId id="281" r:id="rId31"/>
    <p:sldId id="285" r:id="rId32"/>
    <p:sldId id="286" r:id="rId33"/>
    <p:sldId id="287" r:id="rId34"/>
    <p:sldId id="288" r:id="rId35"/>
    <p:sldId id="294" r:id="rId36"/>
    <p:sldId id="295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orient="horz" pos="3759">
          <p15:clr>
            <a:srgbClr val="A4A3A4"/>
          </p15:clr>
        </p15:guide>
        <p15:guide id="3" orient="horz" pos="752">
          <p15:clr>
            <a:srgbClr val="A4A3A4"/>
          </p15:clr>
        </p15:guide>
        <p15:guide id="4" orient="horz" pos="4081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2847">
          <p15:clr>
            <a:srgbClr val="A4A3A4"/>
          </p15:clr>
        </p15:guide>
        <p15:guide id="7" pos="2928">
          <p15:clr>
            <a:srgbClr val="A4A3A4"/>
          </p15:clr>
        </p15:guide>
        <p15:guide id="8" pos="1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e Röderer" initials="N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098" y="-84"/>
      </p:cViewPr>
      <p:guideLst>
        <p:guide orient="horz" pos="2208"/>
        <p:guide orient="horz" pos="3759"/>
        <p:guide orient="horz" pos="752"/>
        <p:guide orient="horz" pos="4081"/>
        <p:guide orient="horz" pos="2292"/>
        <p:guide pos="2847"/>
        <p:guide pos="2928"/>
        <p:guide pos="1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8823-15AE-491A-A112-C2F96030D108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809A-A1F7-446B-AC5B-A21E173B82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53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E961-B9EF-4EB6-B855-EEFF23BA9EE4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D35F-6F4E-4CC9-8889-A4CC4E5A91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5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926A0-EC11-4121-90B0-E894DF41C90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38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74688" y="2057444"/>
            <a:ext cx="7794625" cy="27098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074" name="Titelplatzhalter 1"/>
          <p:cNvSpPr>
            <a:spLocks noGrp="1"/>
          </p:cNvSpPr>
          <p:nvPr>
            <p:ph type="ctrTitle"/>
          </p:nvPr>
        </p:nvSpPr>
        <p:spPr>
          <a:xfrm>
            <a:off x="674688" y="4903788"/>
            <a:ext cx="7801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674688" y="5372100"/>
            <a:ext cx="780112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68680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" name="Gruppierung 15"/>
          <p:cNvGrpSpPr>
            <a:grpSpLocks noChangeAspect="1"/>
          </p:cNvGrpSpPr>
          <p:nvPr userDrawn="1"/>
        </p:nvGrpSpPr>
        <p:grpSpPr bwMode="auto">
          <a:xfrm>
            <a:off x="5778000" y="306764"/>
            <a:ext cx="3060000" cy="1235444"/>
            <a:chOff x="1354" y="1408"/>
            <a:chExt cx="9209" cy="3725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1" name="Datumsplatzhalter 3"/>
          <p:cNvSpPr>
            <a:spLocks noGrp="1"/>
          </p:cNvSpPr>
          <p:nvPr>
            <p:ph type="dt" sz="half" idx="2"/>
          </p:nvPr>
        </p:nvSpPr>
        <p:spPr>
          <a:xfrm>
            <a:off x="676512" y="5687150"/>
            <a:ext cx="21348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36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60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6000" y="768350"/>
            <a:ext cx="853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06388" y="1193800"/>
            <a:ext cx="8531225" cy="4773613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192213"/>
            <a:ext cx="4212336" cy="4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28452" y="1192213"/>
            <a:ext cx="4212336" cy="4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04800" y="1636713"/>
            <a:ext cx="4211638" cy="433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4648200" y="1636713"/>
            <a:ext cx="4192588" cy="4330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3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04800" y="1193800"/>
            <a:ext cx="4214813" cy="477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648200" y="1193800"/>
            <a:ext cx="4189413" cy="477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17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" y="768350"/>
            <a:ext cx="853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 smtClean="0"/>
              <a:t>Textformat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 smtClean="0"/>
              <a:t>Textformat durch Klicken bearbeiten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304800" y="1193800"/>
            <a:ext cx="8528050" cy="2311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304800" y="3638550"/>
            <a:ext cx="8532813" cy="2328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18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057444"/>
            <a:ext cx="9144000" cy="480055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074" name="Titelplatzhalter 1"/>
          <p:cNvSpPr>
            <a:spLocks noGrp="1"/>
          </p:cNvSpPr>
          <p:nvPr>
            <p:ph type="ctrTitle" hasCustomPrompt="1"/>
          </p:nvPr>
        </p:nvSpPr>
        <p:spPr>
          <a:xfrm>
            <a:off x="304800" y="2651324"/>
            <a:ext cx="8533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mtClean="0"/>
            </a:lvl1pPr>
          </a:lstStyle>
          <a:p>
            <a:pPr lvl="0"/>
            <a:r>
              <a:rPr lang="de-DE" noProof="0" dirty="0" smtClean="0"/>
              <a:t>Textformat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119636"/>
            <a:ext cx="853320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grpSp>
        <p:nvGrpSpPr>
          <p:cNvPr id="18" name="Gruppierung 15"/>
          <p:cNvGrpSpPr>
            <a:grpSpLocks noChangeAspect="1"/>
          </p:cNvGrpSpPr>
          <p:nvPr userDrawn="1"/>
        </p:nvGrpSpPr>
        <p:grpSpPr bwMode="auto">
          <a:xfrm>
            <a:off x="5778000" y="306764"/>
            <a:ext cx="3060000" cy="1235444"/>
            <a:chOff x="1354" y="1408"/>
            <a:chExt cx="9209" cy="3725"/>
          </a:xfrm>
        </p:grpSpPr>
        <p:sp>
          <p:nvSpPr>
            <p:cNvPr id="19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5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94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07FB-EF11-4F14-B55A-73B17DE5BC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02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06000" y="306000"/>
            <a:ext cx="853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Mastertitelformat durch Klicken bearbeiten</a:t>
            </a:r>
          </a:p>
        </p:txBody>
      </p:sp>
      <p:grpSp>
        <p:nvGrpSpPr>
          <p:cNvPr id="12" name="Gruppierung 15"/>
          <p:cNvGrpSpPr>
            <a:grpSpLocks noChangeAspect="1"/>
          </p:cNvGrpSpPr>
          <p:nvPr/>
        </p:nvGrpSpPr>
        <p:grpSpPr bwMode="auto">
          <a:xfrm>
            <a:off x="7757613" y="6117493"/>
            <a:ext cx="1080000" cy="436039"/>
            <a:chOff x="1354" y="1408"/>
            <a:chExt cx="9209" cy="3725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839 w 1312"/>
                <a:gd name="T1" fmla="*/ 1110 h 1300"/>
                <a:gd name="T2" fmla="*/ 478 w 1312"/>
                <a:gd name="T3" fmla="*/ 135 h 1300"/>
                <a:gd name="T4" fmla="*/ 110 w 1312"/>
                <a:gd name="T5" fmla="*/ 491 h 1300"/>
                <a:gd name="T6" fmla="*/ 751 w 1312"/>
                <a:gd name="T7" fmla="*/ 119 h 1300"/>
                <a:gd name="T8" fmla="*/ 514 w 1312"/>
                <a:gd name="T9" fmla="*/ 74 h 1300"/>
                <a:gd name="T10" fmla="*/ 569 w 1312"/>
                <a:gd name="T11" fmla="*/ 181 h 1300"/>
                <a:gd name="T12" fmla="*/ 420 w 1312"/>
                <a:gd name="T13" fmla="*/ 110 h 1300"/>
                <a:gd name="T14" fmla="*/ 546 w 1312"/>
                <a:gd name="T15" fmla="*/ 1034 h 1300"/>
                <a:gd name="T16" fmla="*/ 1051 w 1312"/>
                <a:gd name="T17" fmla="*/ 455 h 1300"/>
                <a:gd name="T18" fmla="*/ 1038 w 1312"/>
                <a:gd name="T19" fmla="*/ 368 h 1300"/>
                <a:gd name="T20" fmla="*/ 346 w 1312"/>
                <a:gd name="T21" fmla="*/ 315 h 1300"/>
                <a:gd name="T22" fmla="*/ 380 w 1312"/>
                <a:gd name="T23" fmla="*/ 472 h 1300"/>
                <a:gd name="T24" fmla="*/ 503 w 1312"/>
                <a:gd name="T25" fmla="*/ 848 h 1300"/>
                <a:gd name="T26" fmla="*/ 633 w 1312"/>
                <a:gd name="T27" fmla="*/ 851 h 1300"/>
                <a:gd name="T28" fmla="*/ 798 w 1312"/>
                <a:gd name="T29" fmla="*/ 851 h 1300"/>
                <a:gd name="T30" fmla="*/ 733 w 1312"/>
                <a:gd name="T31" fmla="*/ 844 h 1300"/>
                <a:gd name="T32" fmla="*/ 543 w 1312"/>
                <a:gd name="T33" fmla="*/ 932 h 1300"/>
                <a:gd name="T34" fmla="*/ 654 w 1312"/>
                <a:gd name="T35" fmla="*/ 698 h 1300"/>
                <a:gd name="T36" fmla="*/ 737 w 1312"/>
                <a:gd name="T37" fmla="*/ 760 h 1300"/>
                <a:gd name="T38" fmla="*/ 629 w 1312"/>
                <a:gd name="T39" fmla="*/ 659 h 1300"/>
                <a:gd name="T40" fmla="*/ 687 w 1312"/>
                <a:gd name="T41" fmla="*/ 618 h 1300"/>
                <a:gd name="T42" fmla="*/ 562 w 1312"/>
                <a:gd name="T43" fmla="*/ 717 h 1300"/>
                <a:gd name="T44" fmla="*/ 517 w 1312"/>
                <a:gd name="T45" fmla="*/ 534 h 1300"/>
                <a:gd name="T46" fmla="*/ 623 w 1312"/>
                <a:gd name="T47" fmla="*/ 478 h 1300"/>
                <a:gd name="T48" fmla="*/ 672 w 1312"/>
                <a:gd name="T49" fmla="*/ 518 h 1300"/>
                <a:gd name="T50" fmla="*/ 396 w 1312"/>
                <a:gd name="T51" fmla="*/ 579 h 1300"/>
                <a:gd name="T52" fmla="*/ 338 w 1312"/>
                <a:gd name="T53" fmla="*/ 488 h 1300"/>
                <a:gd name="T54" fmla="*/ 337 w 1312"/>
                <a:gd name="T55" fmla="*/ 478 h 1300"/>
                <a:gd name="T56" fmla="*/ 672 w 1312"/>
                <a:gd name="T57" fmla="*/ 121 h 1300"/>
                <a:gd name="T58" fmla="*/ 467 w 1312"/>
                <a:gd name="T59" fmla="*/ 381 h 1300"/>
                <a:gd name="T60" fmla="*/ 626 w 1312"/>
                <a:gd name="T61" fmla="*/ 396 h 1300"/>
                <a:gd name="T62" fmla="*/ 815 w 1312"/>
                <a:gd name="T63" fmla="*/ 684 h 1300"/>
                <a:gd name="T64" fmla="*/ 773 w 1312"/>
                <a:gd name="T65" fmla="*/ 306 h 1300"/>
                <a:gd name="T66" fmla="*/ 533 w 1312"/>
                <a:gd name="T67" fmla="*/ 324 h 1300"/>
                <a:gd name="T68" fmla="*/ 1049 w 1312"/>
                <a:gd name="T69" fmla="*/ 600 h 1300"/>
                <a:gd name="T70" fmla="*/ 819 w 1312"/>
                <a:gd name="T71" fmla="*/ 1020 h 1300"/>
                <a:gd name="T72" fmla="*/ 869 w 1312"/>
                <a:gd name="T73" fmla="*/ 1010 h 1300"/>
                <a:gd name="T74" fmla="*/ 433 w 1312"/>
                <a:gd name="T75" fmla="*/ 1182 h 1300"/>
                <a:gd name="T76" fmla="*/ 161 w 1312"/>
                <a:gd name="T77" fmla="*/ 929 h 1300"/>
                <a:gd name="T78" fmla="*/ 105 w 1312"/>
                <a:gd name="T79" fmla="*/ 548 h 1300"/>
                <a:gd name="T80" fmla="*/ 123 w 1312"/>
                <a:gd name="T81" fmla="*/ 412 h 1300"/>
                <a:gd name="T82" fmla="*/ 346 w 1312"/>
                <a:gd name="T83" fmla="*/ 916 h 1300"/>
                <a:gd name="T84" fmla="*/ 439 w 1312"/>
                <a:gd name="T85" fmla="*/ 808 h 1300"/>
                <a:gd name="T86" fmla="*/ 344 w 1312"/>
                <a:gd name="T87" fmla="*/ 887 h 1300"/>
                <a:gd name="T88" fmla="*/ 189 w 1312"/>
                <a:gd name="T89" fmla="*/ 868 h 1300"/>
                <a:gd name="T90" fmla="*/ 315 w 1312"/>
                <a:gd name="T91" fmla="*/ 687 h 1300"/>
                <a:gd name="T92" fmla="*/ 351 w 1312"/>
                <a:gd name="T93" fmla="*/ 739 h 1300"/>
                <a:gd name="T94" fmla="*/ 1128 w 1312"/>
                <a:gd name="T95" fmla="*/ 1002 h 1300"/>
                <a:gd name="T96" fmla="*/ 1208 w 1312"/>
                <a:gd name="T97" fmla="*/ 497 h 1300"/>
                <a:gd name="T98" fmla="*/ 1005 w 1312"/>
                <a:gd name="T99" fmla="*/ 185 h 1300"/>
                <a:gd name="T100" fmla="*/ 1219 w 1312"/>
                <a:gd name="T101" fmla="*/ 531 h 1300"/>
                <a:gd name="T102" fmla="*/ 1164 w 1312"/>
                <a:gd name="T103" fmla="*/ 950 h 1300"/>
                <a:gd name="T104" fmla="*/ 881 w 1312"/>
                <a:gd name="T105" fmla="*/ 230 h 1300"/>
                <a:gd name="T106" fmla="*/ 884 w 1312"/>
                <a:gd name="T107" fmla="*/ 658 h 1300"/>
                <a:gd name="T108" fmla="*/ 1057 w 1312"/>
                <a:gd name="T109" fmla="*/ 824 h 1300"/>
                <a:gd name="T110" fmla="*/ 963 w 1312"/>
                <a:gd name="T111" fmla="*/ 818 h 1300"/>
                <a:gd name="T112" fmla="*/ 1044 w 1312"/>
                <a:gd name="T113" fmla="*/ 691 h 1300"/>
                <a:gd name="T114" fmla="*/ 934 w 1312"/>
                <a:gd name="T115" fmla="*/ 707 h 1300"/>
                <a:gd name="T116" fmla="*/ 892 w 1312"/>
                <a:gd name="T117" fmla="*/ 665 h 1300"/>
                <a:gd name="T118" fmla="*/ 585 w 1312"/>
                <a:gd name="T119" fmla="*/ 1242 h 1300"/>
                <a:gd name="T120" fmla="*/ 741 w 1312"/>
                <a:gd name="T121" fmla="*/ 1216 h 1300"/>
                <a:gd name="T122" fmla="*/ 623 w 1312"/>
                <a:gd name="T123" fmla="*/ 1250 h 1300"/>
                <a:gd name="T124" fmla="*/ 606 w 1312"/>
                <a:gd name="T125" fmla="*/ 105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321 w 321"/>
                <a:gd name="T5" fmla="*/ 0 h 97"/>
                <a:gd name="T6" fmla="*/ 321 w 321"/>
                <a:gd name="T7" fmla="*/ 97 h 97"/>
                <a:gd name="T8" fmla="*/ 0 w 321"/>
                <a:gd name="T9" fmla="*/ 97 h 97"/>
                <a:gd name="T10" fmla="*/ 0 w 32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322 w 322"/>
                <a:gd name="T5" fmla="*/ 0 h 97"/>
                <a:gd name="T6" fmla="*/ 322 w 322"/>
                <a:gd name="T7" fmla="*/ 97 h 97"/>
                <a:gd name="T8" fmla="*/ 0 w 322"/>
                <a:gd name="T9" fmla="*/ 97 h 97"/>
                <a:gd name="T10" fmla="*/ 0 w 322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640 w 664"/>
                <a:gd name="T1" fmla="*/ 46 h 99"/>
                <a:gd name="T2" fmla="*/ 629 w 664"/>
                <a:gd name="T3" fmla="*/ 78 h 99"/>
                <a:gd name="T4" fmla="*/ 631 w 664"/>
                <a:gd name="T5" fmla="*/ 20 h 99"/>
                <a:gd name="T6" fmla="*/ 662 w 664"/>
                <a:gd name="T7" fmla="*/ 5 h 99"/>
                <a:gd name="T8" fmla="*/ 577 w 664"/>
                <a:gd name="T9" fmla="*/ 51 h 99"/>
                <a:gd name="T10" fmla="*/ 664 w 664"/>
                <a:gd name="T11" fmla="*/ 92 h 99"/>
                <a:gd name="T12" fmla="*/ 640 w 664"/>
                <a:gd name="T13" fmla="*/ 46 h 99"/>
                <a:gd name="T14" fmla="*/ 547 w 664"/>
                <a:gd name="T15" fmla="*/ 67 h 99"/>
                <a:gd name="T16" fmla="*/ 540 w 664"/>
                <a:gd name="T17" fmla="*/ 57 h 99"/>
                <a:gd name="T18" fmla="*/ 525 w 664"/>
                <a:gd name="T19" fmla="*/ 1 h 99"/>
                <a:gd name="T20" fmla="*/ 491 w 664"/>
                <a:gd name="T21" fmla="*/ 98 h 99"/>
                <a:gd name="T22" fmla="*/ 515 w 664"/>
                <a:gd name="T23" fmla="*/ 61 h 99"/>
                <a:gd name="T24" fmla="*/ 539 w 664"/>
                <a:gd name="T25" fmla="*/ 98 h 99"/>
                <a:gd name="T26" fmla="*/ 547 w 664"/>
                <a:gd name="T27" fmla="*/ 67 h 99"/>
                <a:gd name="T28" fmla="*/ 538 w 664"/>
                <a:gd name="T29" fmla="*/ 32 h 99"/>
                <a:gd name="T30" fmla="*/ 523 w 664"/>
                <a:gd name="T31" fmla="*/ 45 h 99"/>
                <a:gd name="T32" fmla="*/ 515 w 664"/>
                <a:gd name="T33" fmla="*/ 20 h 99"/>
                <a:gd name="T34" fmla="*/ 538 w 664"/>
                <a:gd name="T35" fmla="*/ 32 h 99"/>
                <a:gd name="T36" fmla="*/ 470 w 664"/>
                <a:gd name="T37" fmla="*/ 60 h 99"/>
                <a:gd name="T38" fmla="*/ 447 w 664"/>
                <a:gd name="T39" fmla="*/ 1 h 99"/>
                <a:gd name="T40" fmla="*/ 427 w 664"/>
                <a:gd name="T41" fmla="*/ 80 h 99"/>
                <a:gd name="T42" fmla="*/ 406 w 664"/>
                <a:gd name="T43" fmla="*/ 1 h 99"/>
                <a:gd name="T44" fmla="*/ 382 w 664"/>
                <a:gd name="T45" fmla="*/ 64 h 99"/>
                <a:gd name="T46" fmla="*/ 470 w 664"/>
                <a:gd name="T47" fmla="*/ 60 h 99"/>
                <a:gd name="T48" fmla="*/ 349 w 664"/>
                <a:gd name="T49" fmla="*/ 46 h 99"/>
                <a:gd name="T50" fmla="*/ 364 w 664"/>
                <a:gd name="T51" fmla="*/ 25 h 99"/>
                <a:gd name="T52" fmla="*/ 289 w 664"/>
                <a:gd name="T53" fmla="*/ 1 h 99"/>
                <a:gd name="T54" fmla="*/ 323 w 664"/>
                <a:gd name="T55" fmla="*/ 98 h 99"/>
                <a:gd name="T56" fmla="*/ 349 w 664"/>
                <a:gd name="T57" fmla="*/ 46 h 99"/>
                <a:gd name="T58" fmla="*/ 338 w 664"/>
                <a:gd name="T59" fmla="*/ 28 h 99"/>
                <a:gd name="T60" fmla="*/ 313 w 664"/>
                <a:gd name="T61" fmla="*/ 41 h 99"/>
                <a:gd name="T62" fmla="*/ 323 w 664"/>
                <a:gd name="T63" fmla="*/ 17 h 99"/>
                <a:gd name="T64" fmla="*/ 340 w 664"/>
                <a:gd name="T65" fmla="*/ 68 h 99"/>
                <a:gd name="T66" fmla="*/ 323 w 664"/>
                <a:gd name="T67" fmla="*/ 81 h 99"/>
                <a:gd name="T68" fmla="*/ 313 w 664"/>
                <a:gd name="T69" fmla="*/ 56 h 99"/>
                <a:gd name="T70" fmla="*/ 340 w 664"/>
                <a:gd name="T71" fmla="*/ 68 h 99"/>
                <a:gd name="T72" fmla="*/ 243 w 664"/>
                <a:gd name="T73" fmla="*/ 98 h 99"/>
                <a:gd name="T74" fmla="*/ 267 w 664"/>
                <a:gd name="T75" fmla="*/ 1 h 99"/>
                <a:gd name="T76" fmla="*/ 243 w 664"/>
                <a:gd name="T77" fmla="*/ 98 h 99"/>
                <a:gd name="T78" fmla="*/ 165 w 664"/>
                <a:gd name="T79" fmla="*/ 98 h 99"/>
                <a:gd name="T80" fmla="*/ 224 w 664"/>
                <a:gd name="T81" fmla="*/ 79 h 99"/>
                <a:gd name="T82" fmla="*/ 189 w 664"/>
                <a:gd name="T83" fmla="*/ 57 h 99"/>
                <a:gd name="T84" fmla="*/ 222 w 664"/>
                <a:gd name="T85" fmla="*/ 39 h 99"/>
                <a:gd name="T86" fmla="*/ 189 w 664"/>
                <a:gd name="T87" fmla="*/ 20 h 99"/>
                <a:gd name="T88" fmla="*/ 224 w 664"/>
                <a:gd name="T89" fmla="*/ 1 h 99"/>
                <a:gd name="T90" fmla="*/ 165 w 664"/>
                <a:gd name="T91" fmla="*/ 98 h 99"/>
                <a:gd name="T92" fmla="*/ 130 w 664"/>
                <a:gd name="T93" fmla="*/ 67 h 99"/>
                <a:gd name="T94" fmla="*/ 123 w 664"/>
                <a:gd name="T95" fmla="*/ 57 h 99"/>
                <a:gd name="T96" fmla="*/ 109 w 664"/>
                <a:gd name="T97" fmla="*/ 1 h 99"/>
                <a:gd name="T98" fmla="*/ 74 w 664"/>
                <a:gd name="T99" fmla="*/ 98 h 99"/>
                <a:gd name="T100" fmla="*/ 98 w 664"/>
                <a:gd name="T101" fmla="*/ 61 h 99"/>
                <a:gd name="T102" fmla="*/ 123 w 664"/>
                <a:gd name="T103" fmla="*/ 98 h 99"/>
                <a:gd name="T104" fmla="*/ 130 w 664"/>
                <a:gd name="T105" fmla="*/ 67 h 99"/>
                <a:gd name="T106" fmla="*/ 121 w 664"/>
                <a:gd name="T107" fmla="*/ 32 h 99"/>
                <a:gd name="T108" fmla="*/ 106 w 664"/>
                <a:gd name="T109" fmla="*/ 45 h 99"/>
                <a:gd name="T110" fmla="*/ 98 w 664"/>
                <a:gd name="T111" fmla="*/ 20 h 99"/>
                <a:gd name="T112" fmla="*/ 121 w 664"/>
                <a:gd name="T113" fmla="*/ 32 h 99"/>
                <a:gd name="T114" fmla="*/ 24 w 664"/>
                <a:gd name="T115" fmla="*/ 20 h 99"/>
                <a:gd name="T116" fmla="*/ 58 w 664"/>
                <a:gd name="T117" fmla="*/ 1 h 99"/>
                <a:gd name="T118" fmla="*/ 0 w 664"/>
                <a:gd name="T119" fmla="*/ 98 h 99"/>
                <a:gd name="T120" fmla="*/ 24 w 664"/>
                <a:gd name="T121" fmla="*/ 59 h 99"/>
                <a:gd name="T122" fmla="*/ 56 w 664"/>
                <a:gd name="T123" fmla="*/ 41 h 99"/>
                <a:gd name="T124" fmla="*/ 24 w 664"/>
                <a:gd name="T125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1942 w 1992"/>
                <a:gd name="T1" fmla="*/ 38 h 198"/>
                <a:gd name="T2" fmla="*/ 1944 w 1992"/>
                <a:gd name="T3" fmla="*/ 0 h 198"/>
                <a:gd name="T4" fmla="*/ 1911 w 1992"/>
                <a:gd name="T5" fmla="*/ 159 h 198"/>
                <a:gd name="T6" fmla="*/ 1907 w 1992"/>
                <a:gd name="T7" fmla="*/ 198 h 198"/>
                <a:gd name="T8" fmla="*/ 1793 w 1992"/>
                <a:gd name="T9" fmla="*/ 44 h 198"/>
                <a:gd name="T10" fmla="*/ 1843 w 1992"/>
                <a:gd name="T11" fmla="*/ 4 h 198"/>
                <a:gd name="T12" fmla="*/ 1746 w 1992"/>
                <a:gd name="T13" fmla="*/ 44 h 198"/>
                <a:gd name="T14" fmla="*/ 1793 w 1992"/>
                <a:gd name="T15" fmla="*/ 44 h 198"/>
                <a:gd name="T16" fmla="*/ 1679 w 1992"/>
                <a:gd name="T17" fmla="*/ 26 h 198"/>
                <a:gd name="T18" fmla="*/ 1654 w 1992"/>
                <a:gd name="T19" fmla="*/ 51 h 198"/>
                <a:gd name="T20" fmla="*/ 1677 w 1992"/>
                <a:gd name="T21" fmla="*/ 194 h 198"/>
                <a:gd name="T22" fmla="*/ 1480 w 1992"/>
                <a:gd name="T23" fmla="*/ 194 h 198"/>
                <a:gd name="T24" fmla="*/ 1613 w 1992"/>
                <a:gd name="T25" fmla="*/ 161 h 198"/>
                <a:gd name="T26" fmla="*/ 1677 w 1992"/>
                <a:gd name="T27" fmla="*/ 194 h 198"/>
                <a:gd name="T28" fmla="*/ 1551 w 1992"/>
                <a:gd name="T29" fmla="*/ 127 h 198"/>
                <a:gd name="T30" fmla="*/ 1576 w 1992"/>
                <a:gd name="T31" fmla="*/ 54 h 198"/>
                <a:gd name="T32" fmla="*/ 1602 w 1992"/>
                <a:gd name="T33" fmla="*/ 127 h 198"/>
                <a:gd name="T34" fmla="*/ 1504 w 1992"/>
                <a:gd name="T35" fmla="*/ 0 h 198"/>
                <a:gd name="T36" fmla="*/ 1529 w 1992"/>
                <a:gd name="T37" fmla="*/ 26 h 198"/>
                <a:gd name="T38" fmla="*/ 1462 w 1992"/>
                <a:gd name="T39" fmla="*/ 44 h 198"/>
                <a:gd name="T40" fmla="*/ 1315 w 1992"/>
                <a:gd name="T41" fmla="*/ 44 h 198"/>
                <a:gd name="T42" fmla="*/ 1412 w 1992"/>
                <a:gd name="T43" fmla="*/ 194 h 198"/>
                <a:gd name="T44" fmla="*/ 1238 w 1992"/>
                <a:gd name="T45" fmla="*/ 194 h 198"/>
                <a:gd name="T46" fmla="*/ 1285 w 1992"/>
                <a:gd name="T47" fmla="*/ 4 h 198"/>
                <a:gd name="T48" fmla="*/ 1200 w 1992"/>
                <a:gd name="T49" fmla="*/ 131 h 198"/>
                <a:gd name="T50" fmla="*/ 1150 w 1992"/>
                <a:gd name="T51" fmla="*/ 38 h 198"/>
                <a:gd name="T52" fmla="*/ 1152 w 1992"/>
                <a:gd name="T53" fmla="*/ 0 h 198"/>
                <a:gd name="T54" fmla="*/ 1119 w 1992"/>
                <a:gd name="T55" fmla="*/ 159 h 198"/>
                <a:gd name="T56" fmla="*/ 1115 w 1992"/>
                <a:gd name="T57" fmla="*/ 198 h 198"/>
                <a:gd name="T58" fmla="*/ 1009 w 1992"/>
                <a:gd name="T59" fmla="*/ 133 h 198"/>
                <a:gd name="T60" fmla="*/ 967 w 1992"/>
                <a:gd name="T61" fmla="*/ 3 h 198"/>
                <a:gd name="T62" fmla="*/ 945 w 1992"/>
                <a:gd name="T63" fmla="*/ 194 h 198"/>
                <a:gd name="T64" fmla="*/ 994 w 1992"/>
                <a:gd name="T65" fmla="*/ 194 h 198"/>
                <a:gd name="T66" fmla="*/ 1009 w 1992"/>
                <a:gd name="T67" fmla="*/ 133 h 198"/>
                <a:gd name="T68" fmla="*/ 961 w 1992"/>
                <a:gd name="T69" fmla="*/ 89 h 198"/>
                <a:gd name="T70" fmla="*/ 960 w 1992"/>
                <a:gd name="T71" fmla="*/ 39 h 198"/>
                <a:gd name="T72" fmla="*/ 739 w 1992"/>
                <a:gd name="T73" fmla="*/ 194 h 198"/>
                <a:gd name="T74" fmla="*/ 786 w 1992"/>
                <a:gd name="T75" fmla="*/ 156 h 198"/>
                <a:gd name="T76" fmla="*/ 852 w 1992"/>
                <a:gd name="T77" fmla="*/ 79 h 198"/>
                <a:gd name="T78" fmla="*/ 856 w 1992"/>
                <a:gd name="T79" fmla="*/ 41 h 198"/>
                <a:gd name="T80" fmla="*/ 739 w 1992"/>
                <a:gd name="T81" fmla="*/ 194 h 198"/>
                <a:gd name="T82" fmla="*/ 644 w 1992"/>
                <a:gd name="T83" fmla="*/ 194 h 198"/>
                <a:gd name="T84" fmla="*/ 633 w 1992"/>
                <a:gd name="T85" fmla="*/ 92 h 198"/>
                <a:gd name="T86" fmla="*/ 602 w 1992"/>
                <a:gd name="T87" fmla="*/ 92 h 198"/>
                <a:gd name="T88" fmla="*/ 589 w 1992"/>
                <a:gd name="T89" fmla="*/ 194 h 198"/>
                <a:gd name="T90" fmla="*/ 446 w 1992"/>
                <a:gd name="T91" fmla="*/ 194 h 198"/>
                <a:gd name="T92" fmla="*/ 494 w 1992"/>
                <a:gd name="T93" fmla="*/ 4 h 198"/>
                <a:gd name="T94" fmla="*/ 335 w 1992"/>
                <a:gd name="T95" fmla="*/ 194 h 198"/>
                <a:gd name="T96" fmla="*/ 398 w 1992"/>
                <a:gd name="T97" fmla="*/ 4 h 198"/>
                <a:gd name="T98" fmla="*/ 354 w 1992"/>
                <a:gd name="T99" fmla="*/ 131 h 198"/>
                <a:gd name="T100" fmla="*/ 278 w 1992"/>
                <a:gd name="T101" fmla="*/ 4 h 198"/>
                <a:gd name="T102" fmla="*/ 261 w 1992"/>
                <a:gd name="T103" fmla="*/ 194 h 198"/>
                <a:gd name="T104" fmla="*/ 260 w 1992"/>
                <a:gd name="T105" fmla="*/ 67 h 198"/>
                <a:gd name="T106" fmla="*/ 335 w 1992"/>
                <a:gd name="T107" fmla="*/ 194 h 198"/>
                <a:gd name="T108" fmla="*/ 174 w 1992"/>
                <a:gd name="T109" fmla="*/ 4 h 198"/>
                <a:gd name="T110" fmla="*/ 87 w 1992"/>
                <a:gd name="T111" fmla="*/ 158 h 198"/>
                <a:gd name="T112" fmla="*/ 0 w 1992"/>
                <a:gd name="T113" fmla="*/ 4 h 198"/>
                <a:gd name="T114" fmla="*/ 174 w 1992"/>
                <a:gd name="T11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lnTo>
                    <a:pt x="1576" y="54"/>
                  </a:ln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1284 w 1284"/>
                <a:gd name="T1" fmla="*/ 190 h 193"/>
                <a:gd name="T2" fmla="*/ 1195 w 1284"/>
                <a:gd name="T3" fmla="*/ 0 h 193"/>
                <a:gd name="T4" fmla="*/ 1154 w 1284"/>
                <a:gd name="T5" fmla="*/ 132 h 193"/>
                <a:gd name="T6" fmla="*/ 1144 w 1284"/>
                <a:gd name="T7" fmla="*/ 97 h 193"/>
                <a:gd name="T8" fmla="*/ 1054 w 1284"/>
                <a:gd name="T9" fmla="*/ 0 h 193"/>
                <a:gd name="T10" fmla="*/ 1072 w 1284"/>
                <a:gd name="T11" fmla="*/ 190 h 193"/>
                <a:gd name="T12" fmla="*/ 1087 w 1284"/>
                <a:gd name="T13" fmla="*/ 58 h 193"/>
                <a:gd name="T14" fmla="*/ 1099 w 1284"/>
                <a:gd name="T15" fmla="*/ 102 h 193"/>
                <a:gd name="T16" fmla="*/ 1176 w 1284"/>
                <a:gd name="T17" fmla="*/ 190 h 193"/>
                <a:gd name="T18" fmla="*/ 1216 w 1284"/>
                <a:gd name="T19" fmla="*/ 57 h 193"/>
                <a:gd name="T20" fmla="*/ 1221 w 1284"/>
                <a:gd name="T21" fmla="*/ 99 h 193"/>
                <a:gd name="T22" fmla="*/ 1284 w 1284"/>
                <a:gd name="T23" fmla="*/ 190 h 193"/>
                <a:gd name="T24" fmla="*/ 1014 w 1284"/>
                <a:gd name="T25" fmla="*/ 117 h 193"/>
                <a:gd name="T26" fmla="*/ 1014 w 1284"/>
                <a:gd name="T27" fmla="*/ 0 h 193"/>
                <a:gd name="T28" fmla="*/ 967 w 1284"/>
                <a:gd name="T29" fmla="*/ 111 h 193"/>
                <a:gd name="T30" fmla="*/ 887 w 1284"/>
                <a:gd name="T31" fmla="*/ 113 h 193"/>
                <a:gd name="T32" fmla="*/ 840 w 1284"/>
                <a:gd name="T33" fmla="*/ 0 h 193"/>
                <a:gd name="T34" fmla="*/ 925 w 1284"/>
                <a:gd name="T35" fmla="*/ 193 h 193"/>
                <a:gd name="T36" fmla="*/ 834 w 1284"/>
                <a:gd name="T37" fmla="*/ 190 h 193"/>
                <a:gd name="T38" fmla="*/ 756 w 1284"/>
                <a:gd name="T39" fmla="*/ 92 h 193"/>
                <a:gd name="T40" fmla="*/ 772 w 1284"/>
                <a:gd name="T41" fmla="*/ 0 h 193"/>
                <a:gd name="T42" fmla="*/ 709 w 1284"/>
                <a:gd name="T43" fmla="*/ 0 h 193"/>
                <a:gd name="T44" fmla="*/ 662 w 1284"/>
                <a:gd name="T45" fmla="*/ 190 h 193"/>
                <a:gd name="T46" fmla="*/ 709 w 1284"/>
                <a:gd name="T47" fmla="*/ 104 h 193"/>
                <a:gd name="T48" fmla="*/ 834 w 1284"/>
                <a:gd name="T49" fmla="*/ 190 h 193"/>
                <a:gd name="T50" fmla="*/ 590 w 1284"/>
                <a:gd name="T51" fmla="*/ 190 h 193"/>
                <a:gd name="T52" fmla="*/ 637 w 1284"/>
                <a:gd name="T53" fmla="*/ 190 h 193"/>
                <a:gd name="T54" fmla="*/ 590 w 1284"/>
                <a:gd name="T55" fmla="*/ 0 h 193"/>
                <a:gd name="T56" fmla="*/ 501 w 1284"/>
                <a:gd name="T57" fmla="*/ 190 h 193"/>
                <a:gd name="T58" fmla="*/ 564 w 1284"/>
                <a:gd name="T59" fmla="*/ 190 h 193"/>
                <a:gd name="T60" fmla="*/ 518 w 1284"/>
                <a:gd name="T61" fmla="*/ 0 h 193"/>
                <a:gd name="T62" fmla="*/ 520 w 1284"/>
                <a:gd name="T63" fmla="*/ 127 h 193"/>
                <a:gd name="T64" fmla="*/ 500 w 1284"/>
                <a:gd name="T65" fmla="*/ 91 h 193"/>
                <a:gd name="T66" fmla="*/ 381 w 1284"/>
                <a:gd name="T67" fmla="*/ 0 h 193"/>
                <a:gd name="T68" fmla="*/ 427 w 1284"/>
                <a:gd name="T69" fmla="*/ 190 h 193"/>
                <a:gd name="T70" fmla="*/ 426 w 1284"/>
                <a:gd name="T71" fmla="*/ 63 h 193"/>
                <a:gd name="T72" fmla="*/ 444 w 1284"/>
                <a:gd name="T73" fmla="*/ 97 h 193"/>
                <a:gd name="T74" fmla="*/ 501 w 1284"/>
                <a:gd name="T75" fmla="*/ 190 h 193"/>
                <a:gd name="T76" fmla="*/ 311 w 1284"/>
                <a:gd name="T77" fmla="*/ 190 h 193"/>
                <a:gd name="T78" fmla="*/ 359 w 1284"/>
                <a:gd name="T79" fmla="*/ 0 h 193"/>
                <a:gd name="T80" fmla="*/ 311 w 1284"/>
                <a:gd name="T81" fmla="*/ 190 h 193"/>
                <a:gd name="T82" fmla="*/ 184 w 1284"/>
                <a:gd name="T83" fmla="*/ 190 h 193"/>
                <a:gd name="T84" fmla="*/ 293 w 1284"/>
                <a:gd name="T85" fmla="*/ 148 h 193"/>
                <a:gd name="T86" fmla="*/ 231 w 1284"/>
                <a:gd name="T87" fmla="*/ 0 h 193"/>
                <a:gd name="T88" fmla="*/ 184 w 1284"/>
                <a:gd name="T89" fmla="*/ 190 h 193"/>
                <a:gd name="T90" fmla="*/ 171 w 1284"/>
                <a:gd name="T91" fmla="*/ 190 h 193"/>
                <a:gd name="T92" fmla="*/ 94 w 1284"/>
                <a:gd name="T93" fmla="*/ 92 h 193"/>
                <a:gd name="T94" fmla="*/ 109 w 1284"/>
                <a:gd name="T95" fmla="*/ 0 h 193"/>
                <a:gd name="T96" fmla="*/ 47 w 1284"/>
                <a:gd name="T97" fmla="*/ 0 h 193"/>
                <a:gd name="T98" fmla="*/ 0 w 1284"/>
                <a:gd name="T99" fmla="*/ 190 h 193"/>
                <a:gd name="T100" fmla="*/ 47 w 1284"/>
                <a:gd name="T101" fmla="*/ 104 h 193"/>
                <a:gd name="T102" fmla="*/ 171 w 1284"/>
                <a:gd name="T103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lnTo>
                    <a:pt x="1216" y="57"/>
                  </a:ln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lnTo>
                    <a:pt x="426" y="63"/>
                  </a:ln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05999" y="6484938"/>
            <a:ext cx="7344164" cy="0"/>
          </a:xfrm>
          <a:prstGeom prst="line">
            <a:avLst/>
          </a:prstGeom>
          <a:noFill/>
          <a:ln w="3238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0800"/>
            <a:ext cx="553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04798" y="6489700"/>
            <a:ext cx="70360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404" y="6490800"/>
            <a:ext cx="87773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D85A58-DB74-4E59-A233-880AA6A71DFF}" type="datetimeFigureOut">
              <a:rPr lang="de-DE" smtClean="0"/>
              <a:pPr/>
              <a:t>23.10.2017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4797" y="1193800"/>
            <a:ext cx="8532815" cy="467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14375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71563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38275" marR="0" indent="-3667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795463" marR="0" indent="-3571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76512" y="1983035"/>
            <a:ext cx="7801200" cy="4524315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Challenges </a:t>
            </a:r>
            <a:r>
              <a:rPr lang="en-US" b="1" dirty="0"/>
              <a:t>in communication with cancer patients and their relatives: </a:t>
            </a:r>
            <a:r>
              <a:rPr lang="de-DE" b="1" dirty="0"/>
              <a:t/>
            </a:r>
            <a:br>
              <a:rPr lang="de-DE" b="1" dirty="0"/>
            </a:br>
            <a:r>
              <a:rPr lang="en-US" b="1" dirty="0"/>
              <a:t>the Belgian, the German and the Netherlands </a:t>
            </a:r>
            <a:r>
              <a:rPr lang="en-US" b="1" dirty="0" smtClean="0"/>
              <a:t>Models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Belgian Society for Psychosocial Oncology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October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27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6177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</a:rPr>
              <a:t>III. </a:t>
            </a:r>
            <a:r>
              <a:rPr lang="de-DE" sz="2800" dirty="0" err="1">
                <a:solidFill>
                  <a:srgbClr val="004B96"/>
                </a:solidFill>
              </a:rPr>
              <a:t>Why</a:t>
            </a:r>
            <a:r>
              <a:rPr lang="de-DE" sz="2800" dirty="0">
                <a:solidFill>
                  <a:srgbClr val="004B96"/>
                </a:solidFill>
              </a:rPr>
              <a:t> CST? Communication </a:t>
            </a:r>
            <a:r>
              <a:rPr lang="de-DE" sz="2800" dirty="0" err="1">
                <a:solidFill>
                  <a:srgbClr val="004B96"/>
                </a:solidFill>
              </a:rPr>
              <a:t>can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be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taught</a:t>
            </a:r>
            <a:r>
              <a:rPr lang="de-DE" sz="2800" dirty="0">
                <a:solidFill>
                  <a:srgbClr val="004B96"/>
                </a:solidFill>
              </a:rPr>
              <a:t> (2)</a:t>
            </a:r>
            <a:br>
              <a:rPr lang="de-DE" sz="2800" dirty="0">
                <a:solidFill>
                  <a:srgbClr val="004B96"/>
                </a:solidFill>
              </a:rPr>
            </a:br>
            <a:r>
              <a:rPr lang="de-DE" sz="2800" dirty="0">
                <a:solidFill>
                  <a:srgbClr val="004B96"/>
                </a:solidFill>
              </a:rPr>
              <a:t>Meta-Analysis: Barth &amp; </a:t>
            </a:r>
            <a:r>
              <a:rPr lang="de-DE" sz="2800" dirty="0" err="1">
                <a:solidFill>
                  <a:srgbClr val="004B96"/>
                </a:solidFill>
              </a:rPr>
              <a:t>Lannen</a:t>
            </a:r>
            <a:r>
              <a:rPr lang="de-DE" sz="2800" dirty="0">
                <a:solidFill>
                  <a:srgbClr val="004B96"/>
                </a:solidFill>
              </a:rPr>
              <a:t> 2011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0371" y="5474037"/>
            <a:ext cx="6913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 err="1" smtClean="0">
                <a:latin typeface="Arial" pitchFamily="34" charset="0"/>
                <a:ea typeface="ＭＳ Ｐゴシック" charset="-128"/>
              </a:rPr>
              <a:t>Conclusions</a:t>
            </a:r>
            <a:r>
              <a:rPr lang="de-DE" sz="2000" dirty="0" smtClean="0">
                <a:latin typeface="Arial" pitchFamily="34" charset="0"/>
                <a:ea typeface="ＭＳ Ｐゴシック" charset="-128"/>
              </a:rPr>
              <a:t>:</a:t>
            </a:r>
            <a:endParaRPr lang="de-DE" sz="20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CST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can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be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taught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CST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have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middle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effect</a:t>
            </a:r>
            <a:r>
              <a:rPr lang="de-DE" dirty="0"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de-DE" dirty="0" err="1">
                <a:latin typeface="Arial" pitchFamily="34" charset="0"/>
                <a:ea typeface="ＭＳ Ｐゴシック" charset="-128"/>
                <a:cs typeface="+mn-cs"/>
              </a:rPr>
              <a:t>sizes</a:t>
            </a:r>
            <a:endParaRPr lang="de-DE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12" name="Bild 11" descr="GrafikBarthLannen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1" y="1167774"/>
            <a:ext cx="4971860" cy="421227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508539" y="1167774"/>
            <a:ext cx="3507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/>
              <a:t>Figure</a:t>
            </a:r>
            <a:r>
              <a:rPr lang="de-DE" sz="1200" dirty="0" smtClean="0"/>
              <a:t> 2: </a:t>
            </a:r>
            <a:r>
              <a:rPr lang="de-DE" sz="1200" dirty="0" err="1" smtClean="0"/>
              <a:t>Efficacy</a:t>
            </a:r>
            <a:r>
              <a:rPr lang="de-DE" sz="1200" dirty="0" smtClean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communication</a:t>
            </a:r>
            <a:r>
              <a:rPr lang="de-DE" sz="1200" dirty="0"/>
              <a:t> </a:t>
            </a:r>
            <a:r>
              <a:rPr lang="de-DE" sz="1200" dirty="0" err="1"/>
              <a:t>skills</a:t>
            </a:r>
            <a:r>
              <a:rPr lang="de-DE" sz="1200" dirty="0"/>
              <a:t> </a:t>
            </a:r>
            <a:r>
              <a:rPr lang="de-DE" sz="1200" dirty="0" err="1"/>
              <a:t>training</a:t>
            </a:r>
            <a:r>
              <a:rPr lang="de-DE" sz="1200" dirty="0"/>
              <a:t> on </a:t>
            </a:r>
            <a:r>
              <a:rPr lang="de-DE" sz="1200" dirty="0" err="1"/>
              <a:t>communication</a:t>
            </a:r>
            <a:r>
              <a:rPr lang="de-DE" sz="1200" dirty="0"/>
              <a:t> </a:t>
            </a:r>
            <a:r>
              <a:rPr lang="de-DE" sz="1200" dirty="0" err="1"/>
              <a:t>skills</a:t>
            </a:r>
            <a:r>
              <a:rPr lang="de-DE" sz="1200" dirty="0"/>
              <a:t>. </a:t>
            </a:r>
            <a:r>
              <a:rPr lang="de-DE" sz="1200" dirty="0" err="1"/>
              <a:t>Upper</a:t>
            </a:r>
            <a:r>
              <a:rPr lang="de-DE" sz="1200" dirty="0"/>
              <a:t> </a:t>
            </a:r>
            <a:r>
              <a:rPr lang="de-DE" sz="1200" dirty="0" err="1"/>
              <a:t>part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figure</a:t>
            </a:r>
            <a:r>
              <a:rPr lang="de-DE" sz="1200" dirty="0"/>
              <a:t> </a:t>
            </a:r>
            <a:r>
              <a:rPr lang="de-DE" sz="1200" dirty="0" err="1"/>
              <a:t>list</a:t>
            </a:r>
            <a:r>
              <a:rPr lang="de-DE" sz="1200" dirty="0"/>
              <a:t> </a:t>
            </a:r>
            <a:r>
              <a:rPr lang="de-DE" sz="1200" dirty="0" err="1"/>
              <a:t>studies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intervention</a:t>
            </a:r>
            <a:r>
              <a:rPr lang="de-DE" sz="1200" dirty="0"/>
              <a:t> </a:t>
            </a:r>
            <a:r>
              <a:rPr lang="de-DE" sz="1200" dirty="0" err="1"/>
              <a:t>control</a:t>
            </a:r>
            <a:r>
              <a:rPr lang="de-DE" sz="1200" dirty="0"/>
              <a:t> </a:t>
            </a:r>
            <a:r>
              <a:rPr lang="de-DE" sz="1200" dirty="0" err="1"/>
              <a:t>group</a:t>
            </a:r>
            <a:r>
              <a:rPr lang="de-DE" sz="1200" dirty="0"/>
              <a:t>. </a:t>
            </a:r>
            <a:r>
              <a:rPr lang="de-DE" sz="1200" dirty="0" err="1"/>
              <a:t>Lower</a:t>
            </a:r>
            <a:r>
              <a:rPr lang="de-DE" sz="1200" dirty="0"/>
              <a:t> </a:t>
            </a:r>
            <a:r>
              <a:rPr lang="de-DE" sz="1200" dirty="0" err="1"/>
              <a:t>part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figure</a:t>
            </a:r>
            <a:r>
              <a:rPr lang="de-DE" sz="1200" dirty="0"/>
              <a:t> </a:t>
            </a:r>
            <a:r>
              <a:rPr lang="de-DE" sz="1200" dirty="0" err="1"/>
              <a:t>shows</a:t>
            </a:r>
            <a:r>
              <a:rPr lang="de-DE" sz="1200" dirty="0"/>
              <a:t> </a:t>
            </a:r>
            <a:r>
              <a:rPr lang="de-DE" sz="1200" dirty="0" err="1"/>
              <a:t>studies</a:t>
            </a:r>
            <a:r>
              <a:rPr lang="de-DE" sz="1200" dirty="0"/>
              <a:t> </a:t>
            </a:r>
            <a:r>
              <a:rPr lang="de-DE" sz="1200" dirty="0" err="1"/>
              <a:t>locking</a:t>
            </a:r>
            <a:r>
              <a:rPr lang="de-DE" sz="1200" dirty="0"/>
              <a:t> </a:t>
            </a:r>
            <a:r>
              <a:rPr lang="de-DE" sz="1200" dirty="0" err="1"/>
              <a:t>at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efficacy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additional </a:t>
            </a:r>
            <a:r>
              <a:rPr lang="de-DE" sz="1200" dirty="0" err="1"/>
              <a:t>supervision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consolidation</a:t>
            </a:r>
            <a:r>
              <a:rPr lang="de-DE" sz="1200" dirty="0"/>
              <a:t> </a:t>
            </a:r>
            <a:r>
              <a:rPr lang="de-DE" sz="1200" dirty="0" err="1"/>
              <a:t>workshops</a:t>
            </a:r>
            <a:r>
              <a:rPr lang="de-D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8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6177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evaluated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 (1)</a:t>
            </a:r>
            <a:b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de-DE" sz="2800" dirty="0">
              <a:solidFill>
                <a:srgbClr val="004B9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400110"/>
          </a:xfrm>
        </p:spPr>
        <p:txBody>
          <a:bodyPr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Com</a:t>
            </a:r>
            <a:r>
              <a:rPr lang="de-DE" sz="2000" dirty="0" smtClean="0">
                <a:solidFill>
                  <a:schemeClr val="tx1"/>
                </a:solidFill>
              </a:rPr>
              <a:t>-On </a:t>
            </a:r>
            <a:r>
              <a:rPr lang="de-DE" sz="2000" dirty="0" err="1" smtClean="0">
                <a:solidFill>
                  <a:schemeClr val="tx1"/>
                </a:solidFill>
              </a:rPr>
              <a:t>phase</a:t>
            </a:r>
            <a:r>
              <a:rPr lang="de-DE" sz="2000" dirty="0" smtClean="0">
                <a:solidFill>
                  <a:schemeClr val="tx1"/>
                </a:solidFill>
              </a:rPr>
              <a:t> 1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4294967295"/>
          </p:nvPr>
        </p:nvSpPr>
        <p:spPr>
          <a:xfrm>
            <a:off x="484188" y="2081213"/>
            <a:ext cx="8061325" cy="47704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2000" dirty="0" smtClean="0">
                <a:latin typeface="Arial"/>
                <a:cs typeface="Arial"/>
              </a:rPr>
              <a:t>Information about clinical trials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(A. </a:t>
            </a:r>
            <a:r>
              <a:rPr lang="en-GB" sz="2000" dirty="0" err="1" smtClean="0">
                <a:latin typeface="Arial"/>
                <a:cs typeface="Arial"/>
              </a:rPr>
              <a:t>Wuensch</a:t>
            </a:r>
            <a:r>
              <a:rPr lang="en-GB" sz="2000" dirty="0" smtClean="0">
                <a:latin typeface="Arial"/>
                <a:cs typeface="Arial"/>
              </a:rPr>
              <a:t> and K. </a:t>
            </a:r>
            <a:r>
              <a:rPr lang="en-GB" sz="2000" dirty="0" err="1" smtClean="0">
                <a:latin typeface="Arial"/>
                <a:cs typeface="Arial"/>
              </a:rPr>
              <a:t>Fritzsche</a:t>
            </a:r>
            <a:r>
              <a:rPr lang="en-GB" sz="2000" dirty="0" smtClean="0">
                <a:latin typeface="Arial"/>
                <a:cs typeface="Arial"/>
              </a:rPr>
              <a:t>)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2000" dirty="0" smtClean="0">
                <a:latin typeface="Arial"/>
                <a:cs typeface="Arial"/>
              </a:rPr>
              <a:t>The shift from curative to palliative care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(T. </a:t>
            </a:r>
            <a:r>
              <a:rPr lang="en-GB" sz="2000" dirty="0" err="1" smtClean="0">
                <a:latin typeface="Arial"/>
                <a:cs typeface="Arial"/>
              </a:rPr>
              <a:t>Goelz</a:t>
            </a:r>
            <a:r>
              <a:rPr lang="en-GB" sz="2000" dirty="0" smtClean="0">
                <a:latin typeface="Arial"/>
                <a:cs typeface="Arial"/>
              </a:rPr>
              <a:t> and K. </a:t>
            </a:r>
            <a:r>
              <a:rPr lang="en-GB" sz="2000" dirty="0" err="1" smtClean="0">
                <a:latin typeface="Arial"/>
                <a:cs typeface="Arial"/>
              </a:rPr>
              <a:t>Fritzsche</a:t>
            </a:r>
            <a:r>
              <a:rPr lang="en-GB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latin typeface="Arial"/>
                <a:cs typeface="Arial"/>
              </a:rPr>
              <a:t>	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endParaRPr lang="en-GB" sz="1600" dirty="0" smtClean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endParaRPr lang="en-GB" sz="1600" dirty="0">
              <a:latin typeface="Arial"/>
              <a:cs typeface="Arial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GB" sz="1600" dirty="0" smtClean="0">
                <a:latin typeface="Arial"/>
                <a:cs typeface="Arial"/>
              </a:rPr>
              <a:t>Sponsored by</a:t>
            </a:r>
            <a:br>
              <a:rPr lang="en-GB" sz="1600" dirty="0" smtClean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German Cancer Aid </a:t>
            </a:r>
            <a:r>
              <a:rPr lang="en-GB" sz="1600" dirty="0" err="1" smtClean="0">
                <a:latin typeface="Arial"/>
                <a:cs typeface="Arial"/>
              </a:rPr>
              <a:t>e.V</a:t>
            </a:r>
            <a:r>
              <a:rPr lang="en-GB" sz="1600" dirty="0" smtClean="0">
                <a:latin typeface="Arial"/>
                <a:cs typeface="Arial"/>
              </a:rPr>
              <a:t>. and</a:t>
            </a:r>
            <a:br>
              <a:rPr lang="en-GB" sz="1600" dirty="0" smtClean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a single uncommitted donation by Roche </a:t>
            </a:r>
            <a:r>
              <a:rPr lang="en-GB" sz="1600" dirty="0" err="1" smtClean="0">
                <a:latin typeface="Arial"/>
                <a:cs typeface="Arial"/>
              </a:rPr>
              <a:t>Pharma</a:t>
            </a:r>
            <a:r>
              <a:rPr lang="en-GB" sz="1600" dirty="0" smtClean="0">
                <a:latin typeface="Arial"/>
                <a:cs typeface="Arial"/>
              </a:rPr>
              <a:t> AG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endParaRPr lang="de-DE" sz="2000" dirty="0" smtClean="0">
              <a:solidFill>
                <a:srgbClr val="00006A"/>
              </a:solidFill>
              <a:latin typeface="Arial"/>
              <a:cs typeface="Arial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04" y="4572500"/>
            <a:ext cx="10826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5799616" y="1435986"/>
            <a:ext cx="1655762" cy="1154112"/>
            <a:chOff x="1846" y="794"/>
            <a:chExt cx="2572" cy="2247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2104" y="794"/>
              <a:ext cx="2314" cy="1260"/>
            </a:xfrm>
            <a:prstGeom prst="wedgeEllipseCallout">
              <a:avLst>
                <a:gd name="adj1" fmla="val -43731"/>
                <a:gd name="adj2" fmla="val 52856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1200" i="1" dirty="0">
                  <a:solidFill>
                    <a:srgbClr val="FFFFFF"/>
                  </a:solidFill>
                  <a:latin typeface="Arial Narrow" charset="0"/>
                </a:rPr>
                <a:t>COM-ON</a:t>
              </a:r>
              <a:endParaRPr lang="de-DE" sz="1200" i="1" dirty="0">
                <a:solidFill>
                  <a:srgbClr val="FFFFFF"/>
                </a:solidFill>
              </a:endParaRPr>
            </a:p>
            <a:p>
              <a:pPr algn="ctr" eaLnBrk="0" hangingPunct="0"/>
              <a:r>
                <a:rPr lang="de-DE" sz="800" i="1" dirty="0" err="1">
                  <a:solidFill>
                    <a:srgbClr val="FFFFFF"/>
                  </a:solidFill>
                </a:rPr>
                <a:t>communication</a:t>
              </a:r>
              <a:r>
                <a:rPr lang="de-DE" sz="800" i="1" dirty="0">
                  <a:solidFill>
                    <a:srgbClr val="FFFFFF"/>
                  </a:solidFill>
                </a:rPr>
                <a:t> </a:t>
              </a:r>
              <a:r>
                <a:rPr lang="de-DE" sz="800" i="1" dirty="0" err="1">
                  <a:solidFill>
                    <a:srgbClr val="FFFFFF"/>
                  </a:solidFill>
                </a:rPr>
                <a:t>skills</a:t>
              </a:r>
              <a:r>
                <a:rPr lang="de-DE" sz="800" i="1" dirty="0">
                  <a:solidFill>
                    <a:srgbClr val="FFFFFF"/>
                  </a:solidFill>
                </a:rPr>
                <a:t> in </a:t>
              </a:r>
              <a:r>
                <a:rPr lang="de-DE" sz="800" i="1" dirty="0" err="1">
                  <a:solidFill>
                    <a:srgbClr val="FFFFFF"/>
                  </a:solidFill>
                </a:rPr>
                <a:t>oncology</a:t>
              </a:r>
              <a:endParaRPr lang="de-DE" sz="800" i="1" dirty="0">
                <a:solidFill>
                  <a:srgbClr val="FFFFFF"/>
                </a:solidFill>
              </a:endParaRPr>
            </a:p>
            <a:p>
              <a:pPr eaLnBrk="0" hangingPunct="0"/>
              <a:endParaRPr lang="de-DE" sz="800" i="1" dirty="0">
                <a:solidFill>
                  <a:srgbClr val="FFFFFF"/>
                </a:solidFill>
              </a:endParaRPr>
            </a:p>
            <a:p>
              <a:pPr eaLnBrk="0" hangingPunct="0"/>
              <a:endParaRPr lang="de-DE" sz="2400" dirty="0">
                <a:solidFill>
                  <a:srgbClr val="4B4B4B"/>
                </a:solidFill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846" y="2547"/>
              <a:ext cx="190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b="1" i="1">
                  <a:solidFill>
                    <a:srgbClr val="FFFFFF"/>
                  </a:solidFill>
                  <a:latin typeface="Arial Narrow" charset="0"/>
                </a:rPr>
                <a:t>		</a:t>
              </a:r>
              <a:endParaRPr lang="de-DE" sz="1000" b="1">
                <a:solidFill>
                  <a:srgbClr val="4B4B4B"/>
                </a:solidFill>
              </a:endParaRPr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6315553" y="2115436"/>
            <a:ext cx="2217738" cy="1041400"/>
            <a:chOff x="3398" y="2934"/>
            <a:chExt cx="3883" cy="1952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3398" y="2934"/>
              <a:ext cx="3883" cy="1668"/>
            </a:xfrm>
            <a:prstGeom prst="wedgeEllipseCallout">
              <a:avLst>
                <a:gd name="adj1" fmla="val 40236"/>
                <a:gd name="adj2" fmla="val 8031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>
                <a:solidFill>
                  <a:srgbClr val="4B4B4B"/>
                </a:solidFill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462" y="3687"/>
              <a:ext cx="3797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50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Kommunikative Kompetenzen in der Onkologie</a:t>
              </a:r>
              <a:br>
                <a:rPr lang="de-DE" sz="1050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</a:br>
              <a:endParaRPr lang="de-DE" sz="1050" i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  <a:p>
              <a:pPr algn="ctr" eaLnBrk="0" hangingPunct="0">
                <a:defRPr/>
              </a:pPr>
              <a: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Freiburger Trainingsprogramm</a:t>
              </a:r>
            </a:p>
            <a:p>
              <a:pPr eaLnBrk="0" hangingPunct="0">
                <a:defRPr/>
              </a:pPr>
              <a: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/>
              </a:r>
              <a:b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</a:br>
              <a:endParaRPr lang="de-DE" sz="2400" dirty="0">
                <a:solidFill>
                  <a:srgbClr val="4B4B4B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Object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2406480"/>
              </p:ext>
            </p:extLst>
          </p:nvPr>
        </p:nvGraphicFramePr>
        <p:xfrm>
          <a:off x="1654601" y="895638"/>
          <a:ext cx="5838493" cy="398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3" imgW="12038095" imgH="8209524" progId="MSPhotoEd.3">
                  <p:embed/>
                </p:oleObj>
              </mc:Choice>
              <mc:Fallback>
                <p:oleObj r:id="rId3" imgW="120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601" y="895638"/>
                        <a:ext cx="5838493" cy="3981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640867" y="4877024"/>
            <a:ext cx="793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dirty="0">
                <a:latin typeface="Calibri" charset="0"/>
                <a:ea typeface="ＭＳ Ｐゴシック" charset="0"/>
              </a:rPr>
              <a:t>Standardized assessment:</a:t>
            </a:r>
          </a:p>
          <a:p>
            <a:pPr>
              <a:buFontTx/>
              <a:buNone/>
            </a:pPr>
            <a:r>
              <a:rPr lang="en-GB" dirty="0" smtClean="0">
                <a:latin typeface="Calibri" charset="0"/>
                <a:ea typeface="ＭＳ Ｐゴシック" charset="0"/>
              </a:rPr>
              <a:t>A </a:t>
            </a:r>
            <a:r>
              <a:rPr lang="en-GB" dirty="0">
                <a:latin typeface="Calibri" charset="0"/>
                <a:ea typeface="ＭＳ Ｐゴシック" charset="0"/>
              </a:rPr>
              <a:t>physician-patient consultation with “Mr Schmidt” about a clinical </a:t>
            </a:r>
            <a:r>
              <a:rPr lang="en-GB" dirty="0" smtClean="0">
                <a:latin typeface="Calibri" charset="0"/>
                <a:ea typeface="ＭＳ Ｐゴシック" charset="0"/>
              </a:rPr>
              <a:t>trials: 	</a:t>
            </a:r>
            <a:br>
              <a:rPr lang="en-GB" dirty="0" smtClean="0">
                <a:latin typeface="Calibri" charset="0"/>
                <a:ea typeface="ＭＳ Ｐゴシック" charset="0"/>
              </a:rPr>
            </a:br>
            <a:r>
              <a:rPr lang="en-GB" dirty="0" smtClean="0">
                <a:latin typeface="Calibri" charset="0"/>
                <a:ea typeface="ＭＳ Ｐゴシック" charset="0"/>
              </a:rPr>
              <a:t>RCT</a:t>
            </a:r>
            <a:r>
              <a:rPr lang="en-GB" dirty="0">
                <a:latin typeface="Calibri" charset="0"/>
                <a:ea typeface="ＭＳ Ｐゴシック" charset="0"/>
              </a:rPr>
              <a:t>, placebo, double blind</a:t>
            </a:r>
          </a:p>
          <a:p>
            <a:pPr>
              <a:buFontTx/>
              <a:buNone/>
            </a:pPr>
            <a:r>
              <a:rPr lang="en-GB" dirty="0" smtClean="0">
                <a:latin typeface="Calibri" charset="0"/>
                <a:ea typeface="ＭＳ Ｐゴシック" charset="0"/>
              </a:rPr>
              <a:t>Mr </a:t>
            </a:r>
            <a:r>
              <a:rPr lang="en-GB" dirty="0">
                <a:latin typeface="Calibri" charset="0"/>
                <a:ea typeface="ＭＳ Ｐゴシック" charset="0"/>
              </a:rPr>
              <a:t>Schmidt was trained as a suspicious patient</a:t>
            </a:r>
            <a:endParaRPr lang="de-DE" dirty="0">
              <a:latin typeface="Calibri" charset="0"/>
              <a:ea typeface="ＭＳ Ｐゴシック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6177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evaluated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 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(2)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de-DE" sz="2800" dirty="0">
              <a:solidFill>
                <a:srgbClr val="00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6177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evaluated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 (3)</a:t>
            </a:r>
            <a:b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de-DE" sz="2800" dirty="0">
              <a:solidFill>
                <a:srgbClr val="004B9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de-DE" dirty="0" err="1" smtClean="0"/>
              <a:t>Goelz</a:t>
            </a:r>
            <a:r>
              <a:rPr lang="de-DE" dirty="0" smtClean="0"/>
              <a:t>, </a:t>
            </a:r>
            <a:r>
              <a:rPr lang="de-DE" dirty="0" err="1" smtClean="0"/>
              <a:t>Wuensch</a:t>
            </a:r>
            <a:r>
              <a:rPr lang="de-DE" dirty="0" smtClean="0"/>
              <a:t> </a:t>
            </a:r>
            <a:r>
              <a:rPr lang="de-DE" dirty="0"/>
              <a:t>et al (2011)</a:t>
            </a:r>
            <a:br>
              <a:rPr lang="de-DE" dirty="0"/>
            </a:b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improves</a:t>
            </a:r>
            <a:r>
              <a:rPr lang="de-DE" dirty="0"/>
              <a:t> </a:t>
            </a:r>
            <a:r>
              <a:rPr lang="de-DE" dirty="0" err="1"/>
              <a:t>oncologists</a:t>
            </a:r>
            <a:r>
              <a:rPr lang="de-DE" dirty="0"/>
              <a:t>' palliative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care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 in a </a:t>
            </a: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 smtClean="0"/>
              <a:t>trial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i="1" dirty="0" smtClean="0"/>
              <a:t>Journal </a:t>
            </a:r>
            <a:r>
              <a:rPr lang="de-DE" i="1" dirty="0"/>
              <a:t>of Clinical </a:t>
            </a:r>
            <a:r>
              <a:rPr lang="de-DE" i="1" dirty="0" err="1"/>
              <a:t>Oncology</a:t>
            </a:r>
            <a:r>
              <a:rPr lang="de-DE" i="1" dirty="0"/>
              <a:t> 29</a:t>
            </a:r>
            <a:r>
              <a:rPr lang="de-DE" dirty="0"/>
              <a:t>, </a:t>
            </a:r>
            <a:r>
              <a:rPr lang="de-DE" dirty="0" smtClean="0"/>
              <a:t>3402-3407</a:t>
            </a: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endParaRPr lang="de-DE" dirty="0"/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de-DE" dirty="0" err="1" smtClean="0"/>
              <a:t>Wuensch</a:t>
            </a:r>
            <a:r>
              <a:rPr lang="de-DE" dirty="0" smtClean="0"/>
              <a:t>, </a:t>
            </a:r>
            <a:r>
              <a:rPr lang="de-DE" dirty="0" err="1" smtClean="0"/>
              <a:t>Goelz</a:t>
            </a:r>
            <a:r>
              <a:rPr lang="de-DE" dirty="0" smtClean="0"/>
              <a:t> et al (2017)</a:t>
            </a:r>
            <a:br>
              <a:rPr lang="de-DE" dirty="0" smtClean="0"/>
            </a:b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/>
              <a:t>of </a:t>
            </a:r>
            <a:r>
              <a:rPr lang="de-DE" dirty="0" err="1"/>
              <a:t>individualized</a:t>
            </a:r>
            <a:r>
              <a:rPr lang="de-DE" dirty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en-US" dirty="0" smtClean="0"/>
              <a:t>skills training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physicians’ discussion </a:t>
            </a:r>
            <a:r>
              <a:rPr lang="en-US" dirty="0" smtClean="0"/>
              <a:t>of clinical trials</a:t>
            </a:r>
            <a:br>
              <a:rPr lang="en-US" dirty="0" smtClean="0"/>
            </a:br>
            <a:r>
              <a:rPr lang="en-US" dirty="0" smtClean="0"/>
              <a:t>in oncology:</a:t>
            </a:r>
            <a:br>
              <a:rPr lang="en-US" dirty="0" smtClean="0"/>
            </a:br>
            <a:r>
              <a:rPr lang="en-US" dirty="0" smtClean="0"/>
              <a:t>results </a:t>
            </a:r>
            <a:r>
              <a:rPr lang="en-US" dirty="0"/>
              <a:t>from </a:t>
            </a:r>
            <a:r>
              <a:rPr lang="en-US" dirty="0" smtClean="0"/>
              <a:t>a </a:t>
            </a:r>
            <a:r>
              <a:rPr lang="de-DE" dirty="0" err="1" smtClean="0"/>
              <a:t>randomized</a:t>
            </a:r>
            <a:r>
              <a:rPr lang="de-DE" dirty="0" smtClean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 smtClean="0"/>
              <a:t>trial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BMC </a:t>
            </a:r>
            <a:r>
              <a:rPr lang="de-DE" i="1" dirty="0"/>
              <a:t>Cancer (2017) </a:t>
            </a:r>
            <a:r>
              <a:rPr lang="de-DE" i="1" dirty="0" smtClean="0"/>
              <a:t>17:264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15" y="1456360"/>
            <a:ext cx="1148798" cy="15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Biomed 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75" y="3644507"/>
            <a:ext cx="2093296" cy="6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231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evaluated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CST (4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de-DE" sz="2800" dirty="0">
              <a:solidFill>
                <a:srgbClr val="004B96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707886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Evaluation </a:t>
            </a:r>
            <a:r>
              <a:rPr lang="de-DE" sz="2000" dirty="0" err="1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sz="2000" dirty="0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 CST, </a:t>
            </a:r>
            <a:r>
              <a:rPr lang="de-DE" sz="2000" dirty="0" err="1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Com</a:t>
            </a:r>
            <a:r>
              <a:rPr lang="de-DE" sz="2000" dirty="0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-On, </a:t>
            </a:r>
            <a:r>
              <a:rPr lang="de-DE" sz="2000" dirty="0" err="1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phase</a:t>
            </a:r>
            <a:r>
              <a:rPr lang="de-DE" sz="2000" dirty="0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  <a:t> I</a:t>
            </a:r>
            <a:br>
              <a:rPr lang="de-DE" sz="2000" dirty="0">
                <a:solidFill>
                  <a:srgbClr val="4B4B4B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de-DE" sz="2000" dirty="0">
              <a:solidFill>
                <a:srgbClr val="4B4B4B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High </a:t>
            </a:r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trainings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Communication </a:t>
            </a:r>
            <a:r>
              <a:rPr lang="de-DE" dirty="0" err="1"/>
              <a:t>skills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improved</a:t>
            </a:r>
            <a:r>
              <a:rPr lang="de-DE" dirty="0"/>
              <a:t>, </a:t>
            </a:r>
            <a:r>
              <a:rPr lang="de-DE" dirty="0" err="1"/>
              <a:t>evaluated</a:t>
            </a:r>
            <a:r>
              <a:rPr lang="de-DE" dirty="0"/>
              <a:t> in a </a:t>
            </a: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Trail</a:t>
            </a:r>
            <a:r>
              <a:rPr lang="de-DE" dirty="0"/>
              <a:t> in a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actor</a:t>
            </a:r>
            <a:r>
              <a:rPr lang="de-DE" dirty="0"/>
              <a:t> </a:t>
            </a:r>
            <a:r>
              <a:rPr lang="de-DE" dirty="0" err="1"/>
              <a:t>patients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sizes</a:t>
            </a:r>
            <a:endParaRPr lang="de-DE" dirty="0"/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Limitations</a:t>
            </a:r>
            <a:r>
              <a:rPr lang="de-DE" dirty="0"/>
              <a:t>: quasi-experimental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8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707886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CST </a:t>
            </a:r>
            <a:r>
              <a:rPr lang="de-DE" sz="2000" dirty="0" err="1">
                <a:solidFill>
                  <a:schemeClr val="tx1"/>
                </a:solidFill>
              </a:rPr>
              <a:t>with</a:t>
            </a:r>
            <a:r>
              <a:rPr lang="de-DE" sz="2000" dirty="0">
                <a:solidFill>
                  <a:schemeClr val="tx1"/>
                </a:solidFill>
              </a:rPr>
              <a:t> real </a:t>
            </a:r>
            <a:r>
              <a:rPr lang="de-DE" sz="2000" dirty="0" err="1" smtClean="0">
                <a:solidFill>
                  <a:schemeClr val="tx1"/>
                </a:solidFill>
              </a:rPr>
              <a:t>patients</a:t>
            </a:r>
            <a:r>
              <a:rPr lang="de-DE" sz="2000" dirty="0" smtClean="0">
                <a:solidFill>
                  <a:schemeClr val="tx1"/>
                </a:solidFill>
              </a:rPr>
              <a:t>: </a:t>
            </a:r>
            <a:r>
              <a:rPr lang="de-DE" sz="2000" dirty="0" err="1" smtClean="0">
                <a:solidFill>
                  <a:schemeClr val="tx1"/>
                </a:solidFill>
              </a:rPr>
              <a:t>phase</a:t>
            </a:r>
            <a:r>
              <a:rPr lang="de-DE" sz="2000" dirty="0" smtClean="0">
                <a:solidFill>
                  <a:schemeClr val="tx1"/>
                </a:solidFill>
              </a:rPr>
              <a:t> 3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smtClean="0">
                <a:solidFill>
                  <a:srgbClr val="004B96"/>
                </a:solidFill>
              </a:rPr>
              <a:t>III. </a:t>
            </a:r>
            <a:r>
              <a:rPr lang="de-DE" sz="2800" dirty="0" err="1">
                <a:solidFill>
                  <a:srgbClr val="004B96"/>
                </a:solidFill>
              </a:rPr>
              <a:t>Why</a:t>
            </a:r>
            <a:r>
              <a:rPr lang="de-DE" sz="2800" dirty="0">
                <a:solidFill>
                  <a:srgbClr val="004B96"/>
                </a:solidFill>
              </a:rPr>
              <a:t> CST</a:t>
            </a:r>
            <a:r>
              <a:rPr lang="de-DE" sz="2800" dirty="0" smtClean="0">
                <a:solidFill>
                  <a:srgbClr val="004B96"/>
                </a:solidFill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of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evaluated</a:t>
            </a:r>
            <a:r>
              <a:rPr lang="de-DE" sz="2800" dirty="0">
                <a:solidFill>
                  <a:srgbClr val="004B96"/>
                </a:solidFill>
              </a:rPr>
              <a:t> CST (5</a:t>
            </a:r>
            <a:r>
              <a:rPr lang="de-DE" sz="2800" dirty="0" smtClean="0">
                <a:solidFill>
                  <a:srgbClr val="004B96"/>
                </a:solidFill>
              </a:rPr>
              <a:t>)</a:t>
            </a:r>
            <a:endParaRPr lang="de-DE" sz="2800" dirty="0">
              <a:solidFill>
                <a:srgbClr val="004B96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75" y="836613"/>
            <a:ext cx="1082675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5965707" y="1917700"/>
            <a:ext cx="1655762" cy="1154112"/>
            <a:chOff x="1846" y="794"/>
            <a:chExt cx="2572" cy="2247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104" y="794"/>
              <a:ext cx="2314" cy="1260"/>
            </a:xfrm>
            <a:prstGeom prst="wedgeEllipseCallout">
              <a:avLst>
                <a:gd name="adj1" fmla="val -43731"/>
                <a:gd name="adj2" fmla="val 52856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1200" i="1" dirty="0">
                  <a:solidFill>
                    <a:srgbClr val="FFFFFF"/>
                  </a:solidFill>
                  <a:latin typeface="Arial Narrow" charset="0"/>
                </a:rPr>
                <a:t>COM-ON</a:t>
              </a:r>
              <a:endParaRPr lang="de-DE" sz="1200" i="1" dirty="0">
                <a:solidFill>
                  <a:srgbClr val="FFFFFF"/>
                </a:solidFill>
              </a:endParaRPr>
            </a:p>
            <a:p>
              <a:pPr algn="ctr" eaLnBrk="0" hangingPunct="0"/>
              <a:r>
                <a:rPr lang="de-DE" sz="800" i="1" dirty="0" err="1">
                  <a:solidFill>
                    <a:srgbClr val="FFFFFF"/>
                  </a:solidFill>
                </a:rPr>
                <a:t>communication</a:t>
              </a:r>
              <a:r>
                <a:rPr lang="de-DE" sz="800" i="1" dirty="0">
                  <a:solidFill>
                    <a:srgbClr val="FFFFFF"/>
                  </a:solidFill>
                </a:rPr>
                <a:t> </a:t>
              </a:r>
              <a:r>
                <a:rPr lang="de-DE" sz="800" i="1" dirty="0" err="1">
                  <a:solidFill>
                    <a:srgbClr val="FFFFFF"/>
                  </a:solidFill>
                </a:rPr>
                <a:t>skills</a:t>
              </a:r>
              <a:r>
                <a:rPr lang="de-DE" sz="800" i="1" dirty="0">
                  <a:solidFill>
                    <a:srgbClr val="FFFFFF"/>
                  </a:solidFill>
                </a:rPr>
                <a:t> in </a:t>
              </a:r>
              <a:r>
                <a:rPr lang="de-DE" sz="800" i="1" dirty="0" err="1">
                  <a:solidFill>
                    <a:srgbClr val="FFFFFF"/>
                  </a:solidFill>
                </a:rPr>
                <a:t>oncology</a:t>
              </a:r>
              <a:endParaRPr lang="de-DE" sz="800" i="1" dirty="0">
                <a:solidFill>
                  <a:srgbClr val="FFFFFF"/>
                </a:solidFill>
              </a:endParaRPr>
            </a:p>
            <a:p>
              <a:pPr eaLnBrk="0" hangingPunct="0"/>
              <a:endParaRPr lang="de-DE" sz="800" i="1" dirty="0">
                <a:solidFill>
                  <a:srgbClr val="FFFFFF"/>
                </a:solidFill>
              </a:endParaRPr>
            </a:p>
            <a:p>
              <a:pPr eaLnBrk="0" hangingPunct="0"/>
              <a:endParaRPr lang="de-DE" sz="2400" dirty="0">
                <a:solidFill>
                  <a:srgbClr val="4B4B4B"/>
                </a:solidFill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846" y="2547"/>
              <a:ext cx="190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b="1" i="1">
                  <a:solidFill>
                    <a:srgbClr val="FFFFFF"/>
                  </a:solidFill>
                  <a:latin typeface="Arial Narrow" charset="0"/>
                </a:rPr>
                <a:t>		</a:t>
              </a:r>
              <a:endParaRPr lang="de-DE" sz="1000" b="1">
                <a:solidFill>
                  <a:srgbClr val="4B4B4B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6481644" y="2597150"/>
            <a:ext cx="2217738" cy="1041400"/>
            <a:chOff x="3398" y="2934"/>
            <a:chExt cx="3883" cy="1952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398" y="2934"/>
              <a:ext cx="3883" cy="1668"/>
            </a:xfrm>
            <a:prstGeom prst="wedgeEllipseCallout">
              <a:avLst>
                <a:gd name="adj1" fmla="val 40236"/>
                <a:gd name="adj2" fmla="val 8031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2400">
                <a:solidFill>
                  <a:srgbClr val="4B4B4B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462" y="3687"/>
              <a:ext cx="3797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1050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Kommunikative Kompetenzen in der Onkologie</a:t>
              </a:r>
              <a:br>
                <a:rPr lang="de-DE" sz="1050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</a:br>
              <a:endParaRPr lang="de-DE" sz="1050" i="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  <a:p>
              <a:pPr algn="ctr" eaLnBrk="0" hangingPunct="0">
                <a:defRPr/>
              </a:pPr>
              <a: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>Freiburger Trainingsprogramm</a:t>
              </a:r>
            </a:p>
            <a:p>
              <a:pPr eaLnBrk="0" hangingPunct="0">
                <a:defRPr/>
              </a:pPr>
              <a: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  <a:t/>
              </a:r>
              <a:br>
                <a:rPr lang="de-DE" sz="800" i="1" dirty="0">
                  <a:solidFill>
                    <a:srgbClr val="FFFFFF"/>
                  </a:solidFill>
                  <a:latin typeface="Arial" pitchFamily="34" charset="0"/>
                  <a:ea typeface="ＭＳ Ｐゴシック" charset="-128"/>
                  <a:cs typeface="+mn-cs"/>
                </a:rPr>
              </a:br>
              <a:endParaRPr lang="de-DE" sz="2400" dirty="0">
                <a:solidFill>
                  <a:srgbClr val="4B4B4B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7" name="Text Box 5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06388" y="1193800"/>
            <a:ext cx="8531225" cy="52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Research </a:t>
            </a:r>
            <a:r>
              <a:rPr lang="de-DE" sz="2000" dirty="0" err="1"/>
              <a:t>grant</a:t>
            </a:r>
            <a:r>
              <a:rPr lang="de-DE" sz="2000" dirty="0"/>
              <a:t> 109980</a:t>
            </a:r>
          </a:p>
          <a:p>
            <a:endParaRPr lang="de-DE" sz="2000" b="1" dirty="0"/>
          </a:p>
          <a:p>
            <a:r>
              <a:rPr lang="de-DE" sz="2000" b="1" dirty="0" err="1" smtClean="0"/>
              <a:t>From</a:t>
            </a:r>
            <a:r>
              <a:rPr lang="de-DE" sz="2000" b="1" dirty="0" smtClean="0"/>
              <a:t> </a:t>
            </a:r>
            <a:r>
              <a:rPr lang="de-DE" sz="2000" b="1" dirty="0"/>
              <a:t>CST </a:t>
            </a:r>
            <a:r>
              <a:rPr lang="de-DE" sz="2000" b="1" dirty="0" err="1"/>
              <a:t>workshop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clinical</a:t>
            </a:r>
            <a:r>
              <a:rPr lang="de-DE" sz="2000" b="1" dirty="0"/>
              <a:t> </a:t>
            </a:r>
            <a:r>
              <a:rPr lang="de-DE" sz="2000" b="1" dirty="0" err="1"/>
              <a:t>practice</a:t>
            </a:r>
            <a:r>
              <a:rPr lang="de-DE" sz="2000" b="1" dirty="0"/>
              <a:t> – </a:t>
            </a:r>
          </a:p>
          <a:p>
            <a:r>
              <a:rPr lang="de-DE" sz="2000" b="1" dirty="0" err="1"/>
              <a:t>How</a:t>
            </a:r>
            <a:r>
              <a:rPr lang="de-DE" sz="2000" b="1" dirty="0"/>
              <a:t> </a:t>
            </a:r>
            <a:r>
              <a:rPr lang="de-DE" sz="2000" b="1" dirty="0" err="1"/>
              <a:t>much</a:t>
            </a:r>
            <a:r>
              <a:rPr lang="de-DE" sz="2000" b="1" dirty="0"/>
              <a:t> </a:t>
            </a:r>
            <a:r>
              <a:rPr lang="de-DE" sz="2000" b="1" dirty="0" err="1"/>
              <a:t>coaching</a:t>
            </a:r>
            <a:r>
              <a:rPr lang="de-DE" sz="2000" b="1" dirty="0"/>
              <a:t> </a:t>
            </a:r>
            <a:r>
              <a:rPr lang="de-DE" sz="2000" b="1" dirty="0" err="1"/>
              <a:t>is</a:t>
            </a:r>
            <a:r>
              <a:rPr lang="de-DE" sz="2000" b="1" dirty="0"/>
              <a:t> </a:t>
            </a:r>
            <a:r>
              <a:rPr lang="de-DE" sz="2000" b="1" dirty="0" err="1"/>
              <a:t>needed</a:t>
            </a:r>
            <a:r>
              <a:rPr lang="de-DE" sz="2000" b="1" dirty="0"/>
              <a:t>? 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 RCT </a:t>
            </a:r>
            <a:r>
              <a:rPr lang="de-DE" sz="2000" dirty="0" err="1"/>
              <a:t>about</a:t>
            </a:r>
            <a:r>
              <a:rPr lang="de-DE" sz="2000" dirty="0"/>
              <a:t> dose-</a:t>
            </a:r>
            <a:r>
              <a:rPr lang="de-DE" sz="2000" dirty="0" err="1"/>
              <a:t>respose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coaching</a:t>
            </a:r>
            <a:r>
              <a:rPr lang="de-DE" sz="2000" dirty="0"/>
              <a:t> after an </a:t>
            </a:r>
            <a:r>
              <a:rPr lang="de-DE" sz="2000" dirty="0" err="1"/>
              <a:t>individualized</a:t>
            </a:r>
            <a:endParaRPr lang="de-DE" sz="2000" dirty="0"/>
          </a:p>
          <a:p>
            <a:r>
              <a:rPr lang="de-DE" sz="2000" dirty="0"/>
              <a:t>CST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oncologists</a:t>
            </a:r>
            <a:r>
              <a:rPr lang="de-DE" sz="2000" dirty="0"/>
              <a:t>.</a:t>
            </a:r>
          </a:p>
          <a:p>
            <a:endParaRPr lang="de-DE" sz="2000" dirty="0"/>
          </a:p>
          <a:p>
            <a:r>
              <a:rPr lang="de-DE" sz="2000" dirty="0"/>
              <a:t>Medical Center Freiburg: Dipl.-Psych. E. Schneid, Marcelo </a:t>
            </a:r>
            <a:r>
              <a:rPr lang="de-DE" sz="2000" dirty="0" smtClean="0"/>
              <a:t>de </a:t>
            </a:r>
            <a:r>
              <a:rPr lang="de-DE" sz="2000" dirty="0" err="1" smtClean="0"/>
              <a:t>Figueiredo</a:t>
            </a:r>
            <a:endParaRPr lang="de-DE" sz="2000" dirty="0"/>
          </a:p>
          <a:p>
            <a:r>
              <a:rPr lang="de-DE" sz="2000" dirty="0"/>
              <a:t>Klinikum rechts der Isar, TU </a:t>
            </a:r>
            <a:r>
              <a:rPr lang="de-DE" sz="2000" dirty="0" err="1"/>
              <a:t>Munich</a:t>
            </a:r>
            <a:r>
              <a:rPr lang="de-DE" sz="2000" dirty="0"/>
              <a:t>: Dr. A. Wünsch (</a:t>
            </a:r>
            <a:r>
              <a:rPr lang="de-DE" sz="2000" dirty="0" err="1"/>
              <a:t>principal</a:t>
            </a:r>
            <a:r>
              <a:rPr lang="de-DE" sz="2000" dirty="0"/>
              <a:t> </a:t>
            </a:r>
            <a:r>
              <a:rPr lang="de-DE" sz="2000" dirty="0" err="1"/>
              <a:t>investigator</a:t>
            </a:r>
            <a:r>
              <a:rPr lang="de-DE" sz="2000" dirty="0"/>
              <a:t>)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375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smtClean="0">
                <a:solidFill>
                  <a:srgbClr val="004B96"/>
                </a:solidFill>
              </a:rPr>
              <a:t>III. </a:t>
            </a:r>
            <a:r>
              <a:rPr lang="de-DE" sz="2800" dirty="0" err="1">
                <a:solidFill>
                  <a:srgbClr val="004B96"/>
                </a:solidFill>
              </a:rPr>
              <a:t>Why</a:t>
            </a:r>
            <a:r>
              <a:rPr lang="de-DE" sz="2800" dirty="0">
                <a:solidFill>
                  <a:srgbClr val="004B96"/>
                </a:solidFill>
              </a:rPr>
              <a:t> CST</a:t>
            </a:r>
            <a:r>
              <a:rPr lang="de-DE" sz="2800" dirty="0" smtClean="0">
                <a:solidFill>
                  <a:srgbClr val="004B96"/>
                </a:solidFill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</a:rPr>
              <a:t> </a:t>
            </a:r>
            <a:r>
              <a:rPr lang="de-DE" sz="2800" dirty="0">
                <a:solidFill>
                  <a:srgbClr val="004B96"/>
                </a:solidFill>
              </a:rPr>
              <a:t>of </a:t>
            </a:r>
            <a:r>
              <a:rPr lang="de-DE" sz="2800" dirty="0" err="1">
                <a:solidFill>
                  <a:srgbClr val="004B96"/>
                </a:solidFill>
              </a:rPr>
              <a:t>evaluated</a:t>
            </a:r>
            <a:r>
              <a:rPr lang="de-DE" sz="2800" dirty="0">
                <a:solidFill>
                  <a:srgbClr val="004B96"/>
                </a:solidFill>
              </a:rPr>
              <a:t> CST </a:t>
            </a:r>
            <a:r>
              <a:rPr lang="de-DE" sz="2800" dirty="0" smtClean="0">
                <a:solidFill>
                  <a:srgbClr val="004B96"/>
                </a:solidFill>
              </a:rPr>
              <a:t>(6)</a:t>
            </a:r>
            <a:endParaRPr lang="de-DE" sz="2800" dirty="0">
              <a:solidFill>
                <a:srgbClr val="004B96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78" y="1072369"/>
            <a:ext cx="6357411" cy="43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9585" y="5584044"/>
            <a:ext cx="8399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Niglio</a:t>
            </a:r>
            <a:r>
              <a:rPr lang="en-US" sz="1600" b="1" dirty="0"/>
              <a:t> de Figueiredo et al. (2015)</a:t>
            </a:r>
            <a:r>
              <a:rPr lang="en-US" sz="1600" dirty="0"/>
              <a:t> </a:t>
            </a:r>
            <a:r>
              <a:rPr lang="en-US" sz="1600" dirty="0" err="1"/>
              <a:t>ComOn</a:t>
            </a:r>
            <a:r>
              <a:rPr lang="en-US" sz="1600" dirty="0"/>
              <a:t> Coaching: Study protocol of a randomized controlled trial to assess the effect of a varied number of coaching sessions on transfer into clinical practice following communication skills training. </a:t>
            </a:r>
            <a:r>
              <a:rPr lang="en-US" sz="1600" i="1" dirty="0"/>
              <a:t>BMC Cancer </a:t>
            </a:r>
            <a:r>
              <a:rPr lang="en-US" sz="1600" i="1" dirty="0" smtClean="0"/>
              <a:t>15</a:t>
            </a:r>
            <a:r>
              <a:rPr lang="en-US" sz="1600" dirty="0" smtClean="0"/>
              <a:t>:503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798" y="1193800"/>
            <a:ext cx="3586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From</a:t>
            </a:r>
            <a:r>
              <a:rPr lang="de-DE" b="1" dirty="0"/>
              <a:t> CST </a:t>
            </a:r>
            <a:r>
              <a:rPr lang="de-DE" b="1" dirty="0" err="1"/>
              <a:t>workshop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clinical</a:t>
            </a:r>
            <a:r>
              <a:rPr lang="de-DE" b="1" dirty="0"/>
              <a:t> </a:t>
            </a:r>
            <a:r>
              <a:rPr lang="de-DE" b="1" dirty="0" err="1"/>
              <a:t>practice</a:t>
            </a:r>
            <a:r>
              <a:rPr lang="de-DE" b="1" dirty="0"/>
              <a:t> – </a:t>
            </a:r>
          </a:p>
          <a:p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much</a:t>
            </a:r>
            <a:r>
              <a:rPr lang="de-DE" b="1" dirty="0"/>
              <a:t> </a:t>
            </a:r>
            <a:r>
              <a:rPr lang="de-DE" b="1" dirty="0" err="1"/>
              <a:t>coaching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needed</a:t>
            </a:r>
            <a:r>
              <a:rPr lang="de-DE" b="1" dirty="0"/>
              <a:t>?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3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smtClean="0">
                <a:solidFill>
                  <a:srgbClr val="004B96"/>
                </a:solidFill>
              </a:rPr>
              <a:t>III. </a:t>
            </a:r>
            <a:r>
              <a:rPr lang="de-DE" sz="2800" dirty="0" err="1">
                <a:solidFill>
                  <a:srgbClr val="004B96"/>
                </a:solidFill>
              </a:rPr>
              <a:t>Why</a:t>
            </a:r>
            <a:r>
              <a:rPr lang="de-DE" sz="2800" dirty="0">
                <a:solidFill>
                  <a:srgbClr val="004B96"/>
                </a:solidFill>
              </a:rPr>
              <a:t> CST</a:t>
            </a:r>
            <a:r>
              <a:rPr lang="de-DE" sz="2800" dirty="0" smtClean="0">
                <a:solidFill>
                  <a:srgbClr val="004B96"/>
                </a:solidFill>
              </a:rPr>
              <a:t>? </a:t>
            </a:r>
            <a:r>
              <a:rPr lang="de-DE" sz="2800" dirty="0" err="1" smtClean="0">
                <a:solidFill>
                  <a:srgbClr val="004B96"/>
                </a:solidFill>
              </a:rPr>
              <a:t>Examples</a:t>
            </a:r>
            <a:r>
              <a:rPr lang="de-DE" sz="2800" dirty="0" smtClean="0">
                <a:solidFill>
                  <a:srgbClr val="004B96"/>
                </a:solidFill>
              </a:rPr>
              <a:t> </a:t>
            </a:r>
            <a:r>
              <a:rPr lang="de-DE" sz="2800" dirty="0">
                <a:solidFill>
                  <a:srgbClr val="004B96"/>
                </a:solidFill>
              </a:rPr>
              <a:t>of </a:t>
            </a:r>
            <a:r>
              <a:rPr lang="de-DE" sz="2800" dirty="0" err="1">
                <a:solidFill>
                  <a:srgbClr val="004B96"/>
                </a:solidFill>
              </a:rPr>
              <a:t>evaluated</a:t>
            </a:r>
            <a:r>
              <a:rPr lang="de-DE" sz="2800" dirty="0">
                <a:solidFill>
                  <a:srgbClr val="004B96"/>
                </a:solidFill>
              </a:rPr>
              <a:t> CST </a:t>
            </a:r>
            <a:r>
              <a:rPr lang="de-DE" sz="2800" dirty="0" smtClean="0">
                <a:solidFill>
                  <a:srgbClr val="004B96"/>
                </a:solidFill>
              </a:rPr>
              <a:t>(7)</a:t>
            </a:r>
            <a:endParaRPr lang="de-DE" sz="2800" dirty="0">
              <a:solidFill>
                <a:srgbClr val="004B9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4798" y="1193800"/>
            <a:ext cx="430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Phase 2:</a:t>
            </a:r>
          </a:p>
          <a:p>
            <a:r>
              <a:rPr lang="de-DE" dirty="0" smtClean="0"/>
              <a:t>International /</a:t>
            </a:r>
            <a:r>
              <a:rPr lang="de-DE" dirty="0" err="1" smtClean="0"/>
              <a:t>intercultural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ComOn</a:t>
            </a:r>
            <a:r>
              <a:rPr lang="de-DE" dirty="0" smtClean="0"/>
              <a:t> in China</a:t>
            </a:r>
          </a:p>
          <a:p>
            <a:r>
              <a:rPr lang="de-DE" dirty="0" err="1" smtClean="0"/>
              <a:t>ComOn</a:t>
            </a:r>
            <a:r>
              <a:rPr lang="de-DE" dirty="0" smtClean="0"/>
              <a:t> in Iran </a:t>
            </a:r>
          </a:p>
          <a:p>
            <a:endParaRPr lang="de-DE" dirty="0"/>
          </a:p>
          <a:p>
            <a:r>
              <a:rPr lang="de-DE" dirty="0" err="1" smtClean="0"/>
              <a:t>Wuensch</a:t>
            </a:r>
            <a:r>
              <a:rPr lang="de-DE" dirty="0" smtClean="0"/>
              <a:t> et al (2013)</a:t>
            </a:r>
          </a:p>
          <a:p>
            <a:r>
              <a:rPr lang="de-DE" dirty="0" err="1" smtClean="0"/>
              <a:t>Pang</a:t>
            </a:r>
            <a:r>
              <a:rPr lang="de-DE" dirty="0" smtClean="0"/>
              <a:t> et al (2015)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5616" y="3771530"/>
            <a:ext cx="3586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Phase 4:</a:t>
            </a:r>
          </a:p>
          <a:p>
            <a:r>
              <a:rPr lang="de-DE" dirty="0" err="1" smtClean="0"/>
              <a:t>ComOn</a:t>
            </a:r>
            <a:r>
              <a:rPr lang="de-DE" dirty="0" smtClean="0"/>
              <a:t> and Feedback in Medical Education </a:t>
            </a:r>
          </a:p>
          <a:p>
            <a:endParaRPr lang="de-DE" dirty="0"/>
          </a:p>
          <a:p>
            <a:r>
              <a:rPr lang="de-DE" dirty="0"/>
              <a:t>Engerer </a:t>
            </a:r>
            <a:r>
              <a:rPr lang="de-DE" dirty="0" smtClean="0"/>
              <a:t>et al (</a:t>
            </a:r>
            <a:r>
              <a:rPr lang="de-DE" dirty="0"/>
              <a:t>2016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Radzije</a:t>
            </a:r>
            <a:r>
              <a:rPr lang="de-DE" dirty="0" smtClean="0"/>
              <a:t> et al (2017)</a:t>
            </a:r>
          </a:p>
          <a:p>
            <a:r>
              <a:rPr lang="de-DE" dirty="0" smtClean="0"/>
              <a:t>Engerer et al (</a:t>
            </a:r>
            <a:r>
              <a:rPr lang="de-DE" dirty="0" err="1" smtClean="0"/>
              <a:t>submitted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09883" y="4648693"/>
            <a:ext cx="3586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Phase 5:</a:t>
            </a:r>
          </a:p>
          <a:p>
            <a:r>
              <a:rPr lang="de-DE" dirty="0" err="1" smtClean="0"/>
              <a:t>ComOn</a:t>
            </a:r>
            <a:r>
              <a:rPr lang="de-DE" dirty="0" smtClean="0"/>
              <a:t> in</a:t>
            </a:r>
            <a:br>
              <a:rPr lang="de-DE" dirty="0" smtClean="0"/>
            </a:br>
            <a:r>
              <a:rPr lang="de-DE" dirty="0" smtClean="0"/>
              <a:t>Team – Communication</a:t>
            </a:r>
          </a:p>
          <a:p>
            <a:endParaRPr lang="de-DE" dirty="0"/>
          </a:p>
          <a:p>
            <a:r>
              <a:rPr lang="de-DE" dirty="0" smtClean="0"/>
              <a:t>Bullmann et al (in </a:t>
            </a:r>
            <a:r>
              <a:rPr lang="de-DE" smtClean="0"/>
              <a:t>review)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959656" y="2030100"/>
            <a:ext cx="4077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Phase Assessment</a:t>
            </a:r>
          </a:p>
          <a:p>
            <a:r>
              <a:rPr lang="de-DE" dirty="0" err="1" smtClean="0"/>
              <a:t>Ratingsskales</a:t>
            </a:r>
            <a:r>
              <a:rPr lang="de-DE" dirty="0" smtClean="0"/>
              <a:t> and </a:t>
            </a:r>
            <a:r>
              <a:rPr lang="de-DE" dirty="0" err="1" smtClean="0"/>
              <a:t>Questioannaires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Stubenrauch et al (2012)</a:t>
            </a:r>
          </a:p>
          <a:p>
            <a:r>
              <a:rPr lang="de-DE" dirty="0" err="1" smtClean="0"/>
              <a:t>Niglio</a:t>
            </a:r>
            <a:r>
              <a:rPr lang="de-DE" dirty="0" smtClean="0"/>
              <a:t> de Figueiredo et al (2017)</a:t>
            </a:r>
          </a:p>
          <a:p>
            <a:r>
              <a:rPr lang="de-DE" dirty="0" smtClean="0"/>
              <a:t>Boden &amp; </a:t>
            </a:r>
            <a:r>
              <a:rPr lang="de-DE" dirty="0" err="1" smtClean="0"/>
              <a:t>Wuensch</a:t>
            </a:r>
            <a:r>
              <a:rPr lang="de-DE" dirty="0" smtClean="0"/>
              <a:t> (</a:t>
            </a:r>
            <a:r>
              <a:rPr lang="de-DE" dirty="0" err="1" smtClean="0"/>
              <a:t>submitted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0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half" idx="2"/>
          </p:nvPr>
        </p:nvSpPr>
        <p:spPr>
          <a:xfrm>
            <a:off x="1433367" y="1881188"/>
            <a:ext cx="6299270" cy="1790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algn="ctr">
              <a:spcBef>
                <a:spcPct val="50000"/>
              </a:spcBef>
            </a:pPr>
            <a:endParaRPr lang="de-DE" sz="2000" dirty="0" smtClean="0">
              <a:latin typeface="Arial"/>
              <a:ea typeface="ＭＳ Ｐゴシック" charset="0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de-DE" sz="2000" dirty="0" smtClean="0">
                <a:latin typeface="Arial"/>
                <a:ea typeface="ＭＳ Ｐゴシック" charset="0"/>
                <a:cs typeface="Arial"/>
              </a:rPr>
              <a:t>Tell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me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and I will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forget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de-DE" sz="2000" dirty="0">
                <a:latin typeface="Arial"/>
                <a:ea typeface="ＭＳ Ｐゴシック" charset="0"/>
                <a:cs typeface="Arial"/>
              </a:rPr>
              <a:t>Show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me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and I will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remember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Let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me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practice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and I will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understand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de-DE" sz="1400" dirty="0">
                <a:latin typeface="Arial"/>
                <a:ea typeface="ＭＳ Ｐゴシック" charset="0"/>
                <a:cs typeface="Arial"/>
              </a:rPr>
              <a:t>(Konfuzius)</a:t>
            </a:r>
          </a:p>
          <a:p>
            <a:pPr algn="ctr"/>
            <a:endParaRPr lang="de-DE" sz="2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4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92552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IV. 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Communication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Exercise</a:t>
            </a:r>
            <a:r>
              <a:rPr lang="de-DE" sz="24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de-DE" sz="24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de-DE" dirty="0">
              <a:solidFill>
                <a:srgbClr val="004B9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de-DE" sz="2000" dirty="0">
                <a:latin typeface="Arial"/>
                <a:ea typeface="ＭＳ Ｐゴシック" charset="0"/>
                <a:cs typeface="Arial"/>
              </a:rPr>
              <a:t>Group in </a:t>
            </a:r>
            <a:r>
              <a:rPr lang="de-DE" sz="2000" dirty="0" err="1" smtClean="0">
                <a:latin typeface="Arial"/>
                <a:ea typeface="ＭＳ Ｐゴシック" charset="0"/>
                <a:cs typeface="Arial"/>
              </a:rPr>
              <a:t>pairs</a:t>
            </a:r>
            <a:endParaRPr lang="de-DE" sz="2000" dirty="0" smtClean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Sit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back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to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smtClean="0">
                <a:latin typeface="Arial"/>
                <a:ea typeface="ＭＳ Ｐゴシック" charset="0"/>
                <a:cs typeface="Arial"/>
              </a:rPr>
              <a:t>back</a:t>
            </a: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One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will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receive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a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sheet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of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paper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and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should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 smtClean="0">
                <a:latin typeface="Arial"/>
                <a:ea typeface="ＭＳ Ｐゴシック" charset="0"/>
                <a:cs typeface="Arial"/>
              </a:rPr>
              <a:t>discuss</a:t>
            </a:r>
            <a:r>
              <a:rPr lang="de-DE" sz="2000" dirty="0" smtClean="0">
                <a:latin typeface="Arial"/>
                <a:ea typeface="ＭＳ Ｐゴシック" charset="0"/>
                <a:cs typeface="Arial"/>
              </a:rPr>
              <a:t>,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what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smtClean="0">
                <a:latin typeface="Arial"/>
                <a:ea typeface="ＭＳ Ｐゴシック" charset="0"/>
                <a:cs typeface="Arial"/>
              </a:rPr>
              <a:t>(s)he </a:t>
            </a:r>
            <a:r>
              <a:rPr lang="de-DE" sz="2000" dirty="0" err="1" smtClean="0">
                <a:latin typeface="Arial"/>
                <a:ea typeface="ＭＳ Ｐゴシック" charset="0"/>
                <a:cs typeface="Arial"/>
              </a:rPr>
              <a:t>sees</a:t>
            </a:r>
            <a:endParaRPr lang="de-DE" sz="2000" dirty="0" smtClean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de-DE" sz="2000" dirty="0">
                <a:latin typeface="Arial"/>
                <a:ea typeface="ＭＳ Ｐゴシック" charset="0"/>
                <a:cs typeface="Arial"/>
              </a:rPr>
              <a:t>The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other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one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takes</a:t>
            </a:r>
            <a:r>
              <a:rPr lang="de-DE" sz="2000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dirty="0" err="1" smtClean="0">
                <a:latin typeface="Arial"/>
                <a:ea typeface="ＭＳ Ｐゴシック" charset="0"/>
                <a:cs typeface="Arial"/>
              </a:rPr>
              <a:t>notes</a:t>
            </a:r>
            <a:endParaRPr lang="de-DE" sz="2000" dirty="0" smtClean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endParaRPr lang="de-DE" sz="2000" dirty="0">
              <a:latin typeface="Arial"/>
              <a:ea typeface="ＭＳ Ｐゴシック" charset="0"/>
              <a:cs typeface="Arial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de-DE" sz="2000" dirty="0">
                <a:latin typeface="Arial"/>
                <a:ea typeface="ＭＳ Ｐゴシック" charset="0"/>
                <a:cs typeface="Arial"/>
              </a:rPr>
              <a:t>5 </a:t>
            </a:r>
            <a:r>
              <a:rPr lang="de-DE" sz="2000" dirty="0" err="1">
                <a:latin typeface="Arial"/>
                <a:ea typeface="ＭＳ Ｐゴシック" charset="0"/>
                <a:cs typeface="Arial"/>
              </a:rPr>
              <a:t>minutes</a:t>
            </a:r>
            <a:endParaRPr lang="de-DE" sz="2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9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74610" y="2657768"/>
            <a:ext cx="7801200" cy="138499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Communication in </a:t>
            </a:r>
            <a:r>
              <a:rPr lang="de-DE" dirty="0" err="1" smtClean="0">
                <a:solidFill>
                  <a:srgbClr val="000000"/>
                </a:solidFill>
              </a:rPr>
              <a:t>Oncology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Com</a:t>
            </a:r>
            <a:r>
              <a:rPr lang="de-DE" dirty="0" smtClean="0">
                <a:solidFill>
                  <a:srgbClr val="000000"/>
                </a:solidFill>
              </a:rPr>
              <a:t>-On Approach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Untertitel 3"/>
          <p:cNvSpPr txBox="1">
            <a:spLocks/>
          </p:cNvSpPr>
          <p:nvPr/>
        </p:nvSpPr>
        <p:spPr>
          <a:xfrm>
            <a:off x="674688" y="4849796"/>
            <a:ext cx="7801122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2000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5463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Dr. Alexander Wünsch, Dipl.-</a:t>
            </a:r>
            <a:r>
              <a:rPr lang="de-DE" dirty="0" err="1" smtClean="0">
                <a:solidFill>
                  <a:schemeClr val="tx1"/>
                </a:solidFill>
              </a:rPr>
              <a:t>Psychologist</a:t>
            </a:r>
            <a:r>
              <a:rPr lang="de-DE" dirty="0" smtClean="0">
                <a:solidFill>
                  <a:schemeClr val="tx1"/>
                </a:solidFill>
              </a:rPr>
              <a:t>,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err="1" smtClean="0">
                <a:solidFill>
                  <a:schemeClr val="tx1"/>
                </a:solidFill>
              </a:rPr>
              <a:t>Psychotherapist</a:t>
            </a:r>
            <a:r>
              <a:rPr lang="de-DE" dirty="0" smtClean="0">
                <a:solidFill>
                  <a:schemeClr val="tx1"/>
                </a:solidFill>
              </a:rPr>
              <a:t> (CBT), </a:t>
            </a:r>
            <a:r>
              <a:rPr lang="de-DE" dirty="0" err="1" smtClean="0">
                <a:solidFill>
                  <a:schemeClr val="tx1"/>
                </a:solidFill>
              </a:rPr>
              <a:t>Psychooncologist</a:t>
            </a:r>
            <a:r>
              <a:rPr lang="de-DE" dirty="0" smtClean="0">
                <a:solidFill>
                  <a:schemeClr val="tx1"/>
                </a:solidFill>
              </a:rPr>
              <a:t> (DKG)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E</a:t>
            </a:r>
            <a:r>
              <a:rPr lang="de-DE" dirty="0">
                <a:solidFill>
                  <a:schemeClr val="tx1"/>
                </a:solidFill>
              </a:rPr>
              <a:t>m</a:t>
            </a:r>
            <a:r>
              <a:rPr lang="de-DE" dirty="0" smtClean="0">
                <a:solidFill>
                  <a:schemeClr val="tx1"/>
                </a:solidFill>
              </a:rPr>
              <a:t>ail: alexander.wuensch@uniklinik-freiburg.de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55650" y="2916238"/>
            <a:ext cx="7583488" cy="553998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V. </a:t>
            </a:r>
            <a:r>
              <a:rPr lang="de-DE" sz="36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What</a:t>
            </a:r>
            <a:r>
              <a:rPr lang="de-DE" sz="36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36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is</a:t>
            </a:r>
            <a:r>
              <a:rPr lang="de-DE" sz="36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36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good</a:t>
            </a:r>
            <a:r>
              <a:rPr lang="de-DE" sz="36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36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communication</a:t>
            </a:r>
            <a:r>
              <a:rPr lang="de-DE" sz="36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</a:t>
            </a:r>
            <a:r>
              <a:rPr lang="en-US" sz="2800" dirty="0" smtClean="0">
                <a:solidFill>
                  <a:srgbClr val="004B96"/>
                </a:solidFill>
                <a:cs typeface="Arial" charset="0"/>
              </a:rPr>
              <a:t>)</a:t>
            </a:r>
            <a:endParaRPr lang="de-DE" sz="2800" dirty="0">
              <a:solidFill>
                <a:srgbClr val="004B9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2582" y="1193800"/>
            <a:ext cx="8532815" cy="4674985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de-DE" dirty="0">
              <a:solidFill>
                <a:srgbClr val="27862C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S</a:t>
            </a:r>
            <a:r>
              <a:rPr lang="de-DE" dirty="0">
                <a:cs typeface="Arial" charset="0"/>
              </a:rPr>
              <a:t>ETTING</a:t>
            </a:r>
          </a:p>
          <a:p>
            <a:pPr marL="2057400" lvl="4" indent="-228600">
              <a:spcBef>
                <a:spcPts val="0"/>
              </a:spcBef>
              <a:buNone/>
            </a:pPr>
            <a:endParaRPr lang="de-DE" sz="2400" dirty="0">
              <a:solidFill>
                <a:srgbClr val="00006A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P</a:t>
            </a:r>
            <a:r>
              <a:rPr lang="de-DE" dirty="0">
                <a:cs typeface="Arial" charset="0"/>
              </a:rPr>
              <a:t>ERCEPTION</a:t>
            </a:r>
          </a:p>
          <a:p>
            <a:pPr marL="400050" indent="-285750">
              <a:spcBef>
                <a:spcPts val="0"/>
              </a:spcBef>
            </a:pPr>
            <a:endParaRPr lang="de-DE" dirty="0">
              <a:solidFill>
                <a:srgbClr val="00006A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I</a:t>
            </a:r>
            <a:r>
              <a:rPr lang="de-DE" dirty="0">
                <a:cs typeface="Arial" charset="0"/>
              </a:rPr>
              <a:t>NVITATION</a:t>
            </a:r>
          </a:p>
          <a:p>
            <a:pPr marL="400050" indent="-285750">
              <a:spcBef>
                <a:spcPts val="0"/>
              </a:spcBef>
            </a:pPr>
            <a:endParaRPr lang="de-DE" dirty="0">
              <a:solidFill>
                <a:srgbClr val="00006A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K</a:t>
            </a:r>
            <a:r>
              <a:rPr lang="de-DE" dirty="0">
                <a:cs typeface="Arial" charset="0"/>
              </a:rPr>
              <a:t>NOWLEDGE</a:t>
            </a:r>
          </a:p>
          <a:p>
            <a:pPr marL="400050" indent="-285750">
              <a:spcBef>
                <a:spcPts val="0"/>
              </a:spcBef>
            </a:pPr>
            <a:endParaRPr lang="de-DE" dirty="0">
              <a:solidFill>
                <a:srgbClr val="00006A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E</a:t>
            </a:r>
            <a:r>
              <a:rPr lang="de-DE" dirty="0">
                <a:cs typeface="Arial" charset="0"/>
              </a:rPr>
              <a:t>MOTION</a:t>
            </a:r>
          </a:p>
          <a:p>
            <a:pPr marL="400050" indent="-285750">
              <a:spcBef>
                <a:spcPts val="0"/>
              </a:spcBef>
            </a:pPr>
            <a:endParaRPr lang="de-DE" dirty="0">
              <a:solidFill>
                <a:srgbClr val="00006A"/>
              </a:solidFill>
              <a:cs typeface="Arial" charset="0"/>
            </a:endParaRPr>
          </a:p>
          <a:p>
            <a:pPr marL="400050" indent="-285750">
              <a:spcBef>
                <a:spcPts val="0"/>
              </a:spcBef>
              <a:buFontTx/>
              <a:buChar char="•"/>
            </a:pPr>
            <a:r>
              <a:rPr lang="de-DE" dirty="0">
                <a:solidFill>
                  <a:schemeClr val="accent6"/>
                </a:solidFill>
                <a:cs typeface="Arial" charset="0"/>
              </a:rPr>
              <a:t>S</a:t>
            </a:r>
            <a:r>
              <a:rPr lang="de-DE" dirty="0">
                <a:cs typeface="Arial" charset="0"/>
              </a:rPr>
              <a:t>UMMARY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45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2187820" y="1657350"/>
            <a:ext cx="6065226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800100" lvl="1" indent="-342900">
              <a:buFontTx/>
              <a:buChar char="•"/>
            </a:pPr>
            <a:r>
              <a:rPr lang="de-DE" sz="2000" dirty="0" err="1"/>
              <a:t>Calm</a:t>
            </a:r>
            <a:r>
              <a:rPr lang="de-DE" sz="2000" dirty="0"/>
              <a:t> and private </a:t>
            </a:r>
            <a:r>
              <a:rPr lang="de-DE" sz="2000" dirty="0" err="1"/>
              <a:t>setting</a:t>
            </a:r>
            <a:endParaRPr lang="de-DE" sz="2000" dirty="0"/>
          </a:p>
          <a:p>
            <a:pPr lvl="1"/>
            <a:endParaRPr lang="de-DE" sz="2000" dirty="0"/>
          </a:p>
          <a:p>
            <a:pPr marL="800100" lvl="1" indent="-342900">
              <a:buFontTx/>
              <a:buChar char="•"/>
            </a:pPr>
            <a:r>
              <a:rPr lang="de-DE" sz="2000" dirty="0"/>
              <a:t>Plan </a:t>
            </a:r>
            <a:r>
              <a:rPr lang="de-DE" sz="2000" dirty="0" err="1"/>
              <a:t>enough</a:t>
            </a:r>
            <a:r>
              <a:rPr lang="de-DE" sz="2000" dirty="0"/>
              <a:t> time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/>
              <a:t>consultation</a:t>
            </a:r>
            <a:endParaRPr lang="de-DE" sz="2000" dirty="0"/>
          </a:p>
          <a:p>
            <a:pPr lvl="1"/>
            <a:endParaRPr lang="de-DE" sz="2000" dirty="0"/>
          </a:p>
          <a:p>
            <a:pPr marL="800100" lvl="1" indent="-342900">
              <a:buFontTx/>
              <a:buChar char="•"/>
            </a:pPr>
            <a:r>
              <a:rPr lang="de-DE" sz="2000" dirty="0"/>
              <a:t>Tell,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time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</a:p>
          <a:p>
            <a:pPr marL="800100" lvl="1" indent="-342900">
              <a:buFontTx/>
              <a:buChar char="•"/>
            </a:pPr>
            <a:endParaRPr lang="de-DE" sz="2000" dirty="0"/>
          </a:p>
          <a:p>
            <a:pPr marL="800100" lvl="1" indent="-342900">
              <a:buFontTx/>
              <a:buChar char="•"/>
            </a:pPr>
            <a:r>
              <a:rPr lang="de-DE" sz="2000" dirty="0"/>
              <a:t>Same </a:t>
            </a:r>
            <a:r>
              <a:rPr lang="de-DE" sz="2000" dirty="0" err="1"/>
              <a:t>eye</a:t>
            </a:r>
            <a:r>
              <a:rPr lang="de-DE" sz="2000" dirty="0"/>
              <a:t> </a:t>
            </a:r>
            <a:r>
              <a:rPr lang="de-DE" sz="2000" dirty="0" err="1"/>
              <a:t>level</a:t>
            </a:r>
            <a:endParaRPr lang="de-DE" sz="2000" dirty="0"/>
          </a:p>
          <a:p>
            <a:pPr lvl="1"/>
            <a:endParaRPr lang="de-DE" sz="2000" dirty="0"/>
          </a:p>
          <a:p>
            <a:pPr marL="800100" lvl="1" indent="-342900">
              <a:buFontTx/>
              <a:buChar char="•"/>
            </a:pPr>
            <a:r>
              <a:rPr lang="de-DE" sz="2000" dirty="0"/>
              <a:t>Keep </a:t>
            </a:r>
            <a:r>
              <a:rPr lang="de-DE" sz="2000" dirty="0" err="1"/>
              <a:t>eye</a:t>
            </a:r>
            <a:r>
              <a:rPr lang="de-DE" sz="2000" dirty="0"/>
              <a:t> </a:t>
            </a:r>
            <a:r>
              <a:rPr lang="de-DE" sz="2000" dirty="0" err="1"/>
              <a:t>contact</a:t>
            </a:r>
            <a:endParaRPr lang="de-DE" sz="2000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S</a:t>
            </a:r>
            <a:r>
              <a:rPr lang="en-US" sz="2600" b="0" dirty="0" err="1" smtClean="0"/>
              <a:t>etting</a:t>
            </a:r>
            <a:endParaRPr lang="en-US" sz="2600" b="0" dirty="0" smtClean="0"/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P</a:t>
            </a:r>
            <a:r>
              <a:rPr lang="en-US" sz="2600" b="0" dirty="0" smtClean="0"/>
              <a:t>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8" name="Rechteck 1"/>
          <p:cNvSpPr>
            <a:spLocks noChangeArrowheads="1"/>
          </p:cNvSpPr>
          <p:nvPr/>
        </p:nvSpPr>
        <p:spPr bwMode="auto">
          <a:xfrm>
            <a:off x="2207393" y="1081436"/>
            <a:ext cx="6174351" cy="518250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800100" lvl="1" indent="-342900">
              <a:buFontTx/>
              <a:buChar char="•"/>
              <a:defRPr/>
            </a:pPr>
            <a:endParaRPr lang="de-DE" dirty="0" smtClean="0">
              <a:ea typeface="ＭＳ Ｐゴシック" pitchFamily="58" charset="-128"/>
            </a:endParaRPr>
          </a:p>
          <a:p>
            <a:pPr marL="800100" lvl="1" indent="-342900">
              <a:buFontTx/>
              <a:buChar char="•"/>
              <a:defRPr/>
            </a:pPr>
            <a:endParaRPr lang="de-DE" dirty="0">
              <a:ea typeface="ＭＳ Ｐゴシック" pitchFamily="5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dirty="0" err="1" smtClean="0">
                <a:ea typeface="ＭＳ Ｐゴシック" pitchFamily="58" charset="-128"/>
              </a:rPr>
              <a:t>Ask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whether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patient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is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ready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for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consulation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now</a:t>
            </a:r>
            <a:r>
              <a:rPr lang="de-DE" dirty="0">
                <a:ea typeface="ＭＳ Ｐゴシック" pitchFamily="58" charset="-128"/>
              </a:rPr>
              <a:t> „</a:t>
            </a:r>
            <a:r>
              <a:rPr lang="de-DE" dirty="0" err="1">
                <a:ea typeface="ＭＳ Ｐゴシック" pitchFamily="58" charset="-128"/>
              </a:rPr>
              <a:t>is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it</a:t>
            </a:r>
            <a:r>
              <a:rPr lang="de-DE" dirty="0">
                <a:ea typeface="ＭＳ Ｐゴシック" pitchFamily="58" charset="-128"/>
              </a:rPr>
              <a:t> okay </a:t>
            </a:r>
            <a:r>
              <a:rPr lang="de-DE" dirty="0" err="1">
                <a:ea typeface="ＭＳ Ｐゴシック" pitchFamily="58" charset="-128"/>
              </a:rPr>
              <a:t>when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we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talk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about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the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results</a:t>
            </a:r>
            <a:r>
              <a:rPr lang="de-DE" dirty="0">
                <a:ea typeface="ＭＳ Ｐゴシック" pitchFamily="58" charset="-128"/>
              </a:rPr>
              <a:t>?“</a:t>
            </a:r>
          </a:p>
          <a:p>
            <a:pPr marL="800100" lvl="1" indent="-342900">
              <a:buFontTx/>
              <a:buChar char="•"/>
              <a:defRPr/>
            </a:pPr>
            <a:endParaRPr lang="de-DE" dirty="0">
              <a:ea typeface="ＭＳ Ｐゴシック" pitchFamily="5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dirty="0" err="1">
                <a:ea typeface="ＭＳ Ｐゴシック" pitchFamily="58" charset="-128"/>
              </a:rPr>
              <a:t>Assess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patient‘s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perception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of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current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situation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with</a:t>
            </a:r>
            <a:r>
              <a:rPr lang="de-DE" dirty="0">
                <a:ea typeface="ＭＳ Ｐゴシック" pitchFamily="58" charset="-128"/>
              </a:rPr>
              <a:t> open </a:t>
            </a:r>
            <a:r>
              <a:rPr lang="de-DE" dirty="0" err="1">
                <a:ea typeface="ＭＳ Ｐゴシック" pitchFamily="58" charset="-128"/>
              </a:rPr>
              <a:t>questions</a:t>
            </a:r>
            <a:r>
              <a:rPr lang="de-DE" dirty="0">
                <a:ea typeface="ＭＳ Ｐゴシック" pitchFamily="58" charset="-128"/>
              </a:rPr>
              <a:t>: „</a:t>
            </a:r>
            <a:r>
              <a:rPr lang="de-DE" dirty="0" err="1">
                <a:ea typeface="ＭＳ Ｐゴシック" pitchFamily="58" charset="-128"/>
              </a:rPr>
              <a:t>Could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you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tell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me</a:t>
            </a:r>
            <a:r>
              <a:rPr lang="de-DE" dirty="0">
                <a:ea typeface="ＭＳ Ｐゴシック" pitchFamily="58" charset="-128"/>
              </a:rPr>
              <a:t> in </a:t>
            </a:r>
            <a:r>
              <a:rPr lang="de-DE" dirty="0" err="1">
                <a:ea typeface="ＭＳ Ｐゴシック" pitchFamily="58" charset="-128"/>
              </a:rPr>
              <a:t>your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own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words</a:t>
            </a:r>
            <a:r>
              <a:rPr lang="de-DE" dirty="0">
                <a:ea typeface="ＭＳ Ｐゴシック" pitchFamily="58" charset="-128"/>
              </a:rPr>
              <a:t>, </a:t>
            </a:r>
            <a:r>
              <a:rPr lang="de-DE" dirty="0" err="1">
                <a:ea typeface="ＭＳ Ｐゴシック" pitchFamily="58" charset="-128"/>
              </a:rPr>
              <a:t>how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you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see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your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situation</a:t>
            </a:r>
            <a:r>
              <a:rPr lang="de-DE" dirty="0">
                <a:ea typeface="ＭＳ Ｐゴシック" pitchFamily="58" charset="-128"/>
              </a:rPr>
              <a:t>?“</a:t>
            </a:r>
          </a:p>
          <a:p>
            <a:pPr marL="800100" lvl="1" indent="-342900">
              <a:buFontTx/>
              <a:buChar char="•"/>
              <a:defRPr/>
            </a:pPr>
            <a:endParaRPr lang="de-DE" dirty="0">
              <a:ea typeface="ＭＳ Ｐゴシック" pitchFamily="58" charset="-128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de-DE" dirty="0" smtClean="0">
                <a:ea typeface="ＭＳ Ｐゴシック" pitchFamily="58" charset="-128"/>
              </a:rPr>
              <a:t>„</a:t>
            </a:r>
            <a:r>
              <a:rPr lang="de-DE" dirty="0">
                <a:ea typeface="ＭＳ Ｐゴシック" pitchFamily="58" charset="-128"/>
              </a:rPr>
              <a:t>I </a:t>
            </a:r>
            <a:r>
              <a:rPr lang="de-DE" dirty="0" err="1">
                <a:ea typeface="ＭＳ Ｐゴシック" pitchFamily="58" charset="-128"/>
              </a:rPr>
              <a:t>see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that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you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prefer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complementary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medicine</a:t>
            </a:r>
            <a:r>
              <a:rPr lang="de-DE" dirty="0" smtClean="0">
                <a:ea typeface="ＭＳ Ｐゴシック" pitchFamily="58" charset="-128"/>
              </a:rPr>
              <a:t> and </a:t>
            </a:r>
            <a:r>
              <a:rPr lang="de-DE" dirty="0" err="1">
                <a:ea typeface="ＭＳ Ｐゴシック" pitchFamily="58" charset="-128"/>
              </a:rPr>
              <a:t>that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you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have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difficulties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with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the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proposed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chemotherapy</a:t>
            </a:r>
            <a:r>
              <a:rPr lang="de-DE" dirty="0">
                <a:ea typeface="ＭＳ Ｐゴシック" pitchFamily="58" charset="-128"/>
              </a:rPr>
              <a:t>. </a:t>
            </a:r>
            <a:r>
              <a:rPr lang="de-DE" dirty="0" err="1">
                <a:ea typeface="ＭＳ Ｐゴシック" pitchFamily="58" charset="-128"/>
              </a:rPr>
              <a:t>What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kind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of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information</a:t>
            </a:r>
            <a:r>
              <a:rPr lang="de-DE" dirty="0">
                <a:ea typeface="ＭＳ Ｐゴシック" pitchFamily="58" charset="-128"/>
              </a:rPr>
              <a:t> do </a:t>
            </a:r>
            <a:r>
              <a:rPr lang="de-DE" dirty="0" err="1" smtClean="0">
                <a:ea typeface="ＭＳ Ｐゴシック" pitchFamily="58" charset="-128"/>
              </a:rPr>
              <a:t>you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have</a:t>
            </a:r>
            <a:r>
              <a:rPr lang="de-DE" dirty="0" smtClean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about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this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chemotherapy</a:t>
            </a:r>
            <a:r>
              <a:rPr lang="de-DE" dirty="0">
                <a:ea typeface="ＭＳ Ｐゴシック" pitchFamily="58" charset="-128"/>
              </a:rPr>
              <a:t>?“</a:t>
            </a:r>
          </a:p>
          <a:p>
            <a:pPr marL="800100" lvl="1" indent="-342900">
              <a:buFontTx/>
              <a:buChar char="•"/>
              <a:defRPr/>
            </a:pPr>
            <a:endParaRPr lang="de-DE" dirty="0">
              <a:ea typeface="ＭＳ Ｐゴシック" pitchFamily="5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dirty="0">
                <a:ea typeface="ＭＳ Ｐゴシック" pitchFamily="58" charset="-128"/>
              </a:rPr>
              <a:t>Clarify </a:t>
            </a:r>
            <a:r>
              <a:rPr lang="de-DE" dirty="0" err="1">
                <a:ea typeface="ＭＳ Ｐゴシック" pitchFamily="58" charset="-128"/>
              </a:rPr>
              <a:t>possible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>
                <a:ea typeface="ＭＳ Ｐゴシック" pitchFamily="58" charset="-128"/>
              </a:rPr>
              <a:t>wrong</a:t>
            </a:r>
            <a:r>
              <a:rPr lang="de-DE" dirty="0">
                <a:ea typeface="ＭＳ Ｐゴシック" pitchFamily="58" charset="-128"/>
              </a:rPr>
              <a:t> </a:t>
            </a:r>
            <a:r>
              <a:rPr lang="de-DE" dirty="0" err="1" smtClean="0">
                <a:ea typeface="ＭＳ Ｐゴシック" pitchFamily="58" charset="-128"/>
              </a:rPr>
              <a:t>perceptions</a:t>
            </a:r>
            <a:endParaRPr lang="de-DE" dirty="0">
              <a:ea typeface="ＭＳ Ｐゴシック" pitchFamily="58" charset="-128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2183424" y="3178207"/>
            <a:ext cx="6654576" cy="20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800100" lvl="1" indent="-342900">
              <a:buFontTx/>
              <a:buChar char="•"/>
            </a:pPr>
            <a:r>
              <a:rPr lang="de-DE" sz="2000" dirty="0" err="1"/>
              <a:t>Questions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kind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:</a:t>
            </a:r>
          </a:p>
          <a:p>
            <a:pPr marL="800100" lvl="1" indent="-342900"/>
            <a:r>
              <a:rPr lang="de-DE" sz="2000" dirty="0"/>
              <a:t> 	</a:t>
            </a:r>
            <a:r>
              <a:rPr lang="de-DE" sz="2000" i="1" dirty="0"/>
              <a:t>„</a:t>
            </a:r>
            <a:r>
              <a:rPr lang="de-DE" sz="2000" i="1" dirty="0" err="1"/>
              <a:t>How</a:t>
            </a:r>
            <a:r>
              <a:rPr lang="de-DE" sz="2000" i="1" dirty="0"/>
              <a:t> </a:t>
            </a:r>
            <a:r>
              <a:rPr lang="de-DE" sz="2000" i="1" dirty="0" err="1"/>
              <a:t>detailed</a:t>
            </a:r>
            <a:r>
              <a:rPr lang="de-DE" sz="2000" i="1" dirty="0"/>
              <a:t> </a:t>
            </a:r>
            <a:r>
              <a:rPr lang="de-DE" sz="2000" i="1" dirty="0" err="1"/>
              <a:t>whould</a:t>
            </a:r>
            <a:r>
              <a:rPr lang="de-DE" sz="2000" i="1" dirty="0"/>
              <a:t> </a:t>
            </a:r>
            <a:r>
              <a:rPr lang="de-DE" sz="2000" i="1" dirty="0" err="1"/>
              <a:t>you</a:t>
            </a:r>
            <a:r>
              <a:rPr lang="de-DE" sz="2000" i="1" dirty="0"/>
              <a:t> </a:t>
            </a:r>
            <a:r>
              <a:rPr lang="de-DE" sz="2000" i="1" dirty="0" err="1"/>
              <a:t>like</a:t>
            </a:r>
            <a:r>
              <a:rPr lang="de-DE" sz="2000" i="1" dirty="0"/>
              <a:t> </a:t>
            </a:r>
            <a:r>
              <a:rPr lang="de-DE" sz="2000" i="1" dirty="0" err="1"/>
              <a:t>to</a:t>
            </a:r>
            <a:r>
              <a:rPr lang="de-DE" sz="2000" i="1" dirty="0"/>
              <a:t> </a:t>
            </a:r>
            <a:r>
              <a:rPr lang="de-DE" sz="2000" i="1" dirty="0" err="1"/>
              <a:t>be</a:t>
            </a:r>
            <a:r>
              <a:rPr lang="de-DE" sz="2000" i="1" dirty="0"/>
              <a:t> </a:t>
            </a:r>
            <a:r>
              <a:rPr lang="de-DE" sz="2000" i="1" dirty="0" err="1"/>
              <a:t>informed</a:t>
            </a:r>
            <a:r>
              <a:rPr lang="de-DE" sz="2000" i="1" dirty="0"/>
              <a:t>?</a:t>
            </a:r>
            <a:r>
              <a:rPr lang="ja-JP" altLang="de-DE" sz="2000" i="1" dirty="0"/>
              <a:t>“</a:t>
            </a:r>
            <a:endParaRPr lang="de-DE" sz="2000" i="1" dirty="0"/>
          </a:p>
          <a:p>
            <a:pPr marL="800100" lvl="1" indent="-342900"/>
            <a:endParaRPr lang="de-DE" sz="2000" i="1" dirty="0"/>
          </a:p>
          <a:p>
            <a:pPr marL="800100" lvl="1" indent="-342900"/>
            <a:endParaRPr lang="de-DE" sz="2000" i="1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I</a:t>
            </a:r>
            <a:r>
              <a:rPr lang="en-US" sz="2600" b="0" dirty="0" smtClean="0"/>
              <a:t>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endParaRPr lang="de-DE" sz="2800" dirty="0">
              <a:solidFill>
                <a:srgbClr val="00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2184889" y="1308254"/>
            <a:ext cx="6233746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800100" lvl="1" indent="-342900">
              <a:buFont typeface="Arial"/>
              <a:buChar char="•"/>
            </a:pPr>
            <a:r>
              <a:rPr lang="de-DE" sz="2000" dirty="0" err="1">
                <a:solidFill>
                  <a:srgbClr val="4B4B4B"/>
                </a:solidFill>
              </a:rPr>
              <a:t>A</a:t>
            </a:r>
            <a:r>
              <a:rPr lang="de-DE" sz="2000" dirty="0" err="1" smtClean="0">
                <a:solidFill>
                  <a:srgbClr val="4B4B4B"/>
                </a:solidFill>
              </a:rPr>
              <a:t>dequate</a:t>
            </a:r>
            <a:r>
              <a:rPr lang="de-DE" sz="2000" dirty="0" smtClean="0">
                <a:solidFill>
                  <a:srgbClr val="4B4B4B"/>
                </a:solidFill>
              </a:rPr>
              <a:t> </a:t>
            </a:r>
            <a:r>
              <a:rPr lang="de-DE" sz="2000" dirty="0" err="1">
                <a:solidFill>
                  <a:srgbClr val="4B4B4B"/>
                </a:solidFill>
              </a:rPr>
              <a:t>language</a:t>
            </a:r>
            <a:endParaRPr lang="de-DE" sz="2000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endParaRPr lang="de-DE" sz="2000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2000" dirty="0" err="1">
                <a:solidFill>
                  <a:srgbClr val="4B4B4B"/>
                </a:solidFill>
              </a:rPr>
              <a:t>G</a:t>
            </a:r>
            <a:r>
              <a:rPr lang="de-DE" sz="2000" dirty="0" err="1" smtClean="0">
                <a:solidFill>
                  <a:srgbClr val="4B4B4B"/>
                </a:solidFill>
              </a:rPr>
              <a:t>ood</a:t>
            </a:r>
            <a:r>
              <a:rPr lang="de-DE" sz="2000" dirty="0" smtClean="0">
                <a:solidFill>
                  <a:srgbClr val="4B4B4B"/>
                </a:solidFill>
              </a:rPr>
              <a:t> </a:t>
            </a:r>
            <a:r>
              <a:rPr lang="de-DE" sz="2000" dirty="0">
                <a:solidFill>
                  <a:srgbClr val="4B4B4B"/>
                </a:solidFill>
              </a:rPr>
              <a:t>nonverbal </a:t>
            </a:r>
            <a:r>
              <a:rPr lang="de-DE" sz="2000" dirty="0" err="1">
                <a:solidFill>
                  <a:srgbClr val="4B4B4B"/>
                </a:solidFill>
              </a:rPr>
              <a:t>communication</a:t>
            </a:r>
            <a:r>
              <a:rPr lang="de-DE" sz="2000" dirty="0">
                <a:solidFill>
                  <a:srgbClr val="4B4B4B"/>
                </a:solidFill>
              </a:rPr>
              <a:t>:</a:t>
            </a:r>
            <a:br>
              <a:rPr lang="de-DE" sz="2000" dirty="0">
                <a:solidFill>
                  <a:srgbClr val="4B4B4B"/>
                </a:solidFill>
              </a:rPr>
            </a:br>
            <a:r>
              <a:rPr lang="de-DE" sz="2000" dirty="0">
                <a:solidFill>
                  <a:srgbClr val="4B4B4B"/>
                </a:solidFill>
              </a:rPr>
              <a:t>e.g</a:t>
            </a:r>
            <a:r>
              <a:rPr lang="de-DE" sz="2000" i="1" dirty="0">
                <a:solidFill>
                  <a:srgbClr val="4B4B4B"/>
                </a:solidFill>
              </a:rPr>
              <a:t>. </a:t>
            </a:r>
            <a:r>
              <a:rPr lang="de-DE" sz="2000" i="1" dirty="0" err="1">
                <a:solidFill>
                  <a:srgbClr val="4B4B4B"/>
                </a:solidFill>
              </a:rPr>
              <a:t>eye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contact</a:t>
            </a:r>
            <a:endParaRPr lang="de-DE" sz="2000" i="1" dirty="0">
              <a:solidFill>
                <a:srgbClr val="4B4B4B"/>
              </a:solidFill>
            </a:endParaRPr>
          </a:p>
          <a:p>
            <a:pPr marL="800100" lvl="1" indent="-342900"/>
            <a:endParaRPr lang="de-DE" sz="2000" i="1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2000" dirty="0">
                <a:solidFill>
                  <a:srgbClr val="4B4B4B"/>
                </a:solidFill>
              </a:rPr>
              <a:t>P</a:t>
            </a:r>
            <a:r>
              <a:rPr lang="de-DE" sz="2000" dirty="0" smtClean="0">
                <a:solidFill>
                  <a:srgbClr val="4B4B4B"/>
                </a:solidFill>
              </a:rPr>
              <a:t>ause </a:t>
            </a:r>
            <a:r>
              <a:rPr lang="de-DE" sz="2000" dirty="0">
                <a:solidFill>
                  <a:srgbClr val="4B4B4B"/>
                </a:solidFill>
              </a:rPr>
              <a:t>after 3 </a:t>
            </a:r>
            <a:r>
              <a:rPr lang="de-DE" sz="2000" dirty="0" err="1">
                <a:solidFill>
                  <a:srgbClr val="4B4B4B"/>
                </a:solidFill>
              </a:rPr>
              <a:t>information</a:t>
            </a:r>
            <a:r>
              <a:rPr lang="de-DE" sz="2000" dirty="0">
                <a:solidFill>
                  <a:srgbClr val="4B4B4B"/>
                </a:solidFill>
              </a:rPr>
              <a:t> </a:t>
            </a:r>
            <a:r>
              <a:rPr lang="de-DE" sz="2000" dirty="0" err="1">
                <a:solidFill>
                  <a:srgbClr val="4B4B4B"/>
                </a:solidFill>
              </a:rPr>
              <a:t>units</a:t>
            </a:r>
            <a:r>
              <a:rPr lang="de-DE" sz="2000" dirty="0">
                <a:solidFill>
                  <a:srgbClr val="4B4B4B"/>
                </a:solidFill>
              </a:rPr>
              <a:t> </a:t>
            </a:r>
            <a:r>
              <a:rPr lang="de-DE" sz="2000" dirty="0" err="1">
                <a:solidFill>
                  <a:srgbClr val="4B4B4B"/>
                </a:solidFill>
              </a:rPr>
              <a:t>at</a:t>
            </a:r>
            <a:r>
              <a:rPr lang="de-DE" sz="2000" dirty="0">
                <a:solidFill>
                  <a:srgbClr val="4B4B4B"/>
                </a:solidFill>
              </a:rPr>
              <a:t> least </a:t>
            </a:r>
            <a:r>
              <a:rPr lang="de-DE" sz="2000" dirty="0" err="1">
                <a:solidFill>
                  <a:srgbClr val="4B4B4B"/>
                </a:solidFill>
              </a:rPr>
              <a:t>for</a:t>
            </a:r>
            <a:r>
              <a:rPr lang="de-DE" sz="2000" dirty="0">
                <a:solidFill>
                  <a:srgbClr val="4B4B4B"/>
                </a:solidFill>
              </a:rPr>
              <a:t> 3 </a:t>
            </a:r>
            <a:r>
              <a:rPr lang="de-DE" sz="2000" dirty="0" err="1">
                <a:solidFill>
                  <a:srgbClr val="4B4B4B"/>
                </a:solidFill>
              </a:rPr>
              <a:t>seconds</a:t>
            </a:r>
            <a:endParaRPr lang="de-DE" sz="2000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endParaRPr lang="de-DE" sz="2000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2000" dirty="0" err="1">
                <a:solidFill>
                  <a:srgbClr val="4B4B4B"/>
                </a:solidFill>
              </a:rPr>
              <a:t>I</a:t>
            </a:r>
            <a:r>
              <a:rPr lang="de-DE" sz="2000" dirty="0" err="1" smtClean="0">
                <a:solidFill>
                  <a:srgbClr val="4B4B4B"/>
                </a:solidFill>
              </a:rPr>
              <a:t>nvite</a:t>
            </a:r>
            <a:r>
              <a:rPr lang="de-DE" sz="2000" dirty="0" smtClean="0">
                <a:solidFill>
                  <a:srgbClr val="4B4B4B"/>
                </a:solidFill>
              </a:rPr>
              <a:t> </a:t>
            </a:r>
            <a:r>
              <a:rPr lang="de-DE" sz="2000" dirty="0" err="1">
                <a:solidFill>
                  <a:srgbClr val="4B4B4B"/>
                </a:solidFill>
              </a:rPr>
              <a:t>for</a:t>
            </a:r>
            <a:r>
              <a:rPr lang="de-DE" sz="2000" dirty="0">
                <a:solidFill>
                  <a:srgbClr val="4B4B4B"/>
                </a:solidFill>
              </a:rPr>
              <a:t> </a:t>
            </a:r>
            <a:r>
              <a:rPr lang="de-DE" sz="2000" dirty="0" err="1">
                <a:solidFill>
                  <a:srgbClr val="4B4B4B"/>
                </a:solidFill>
              </a:rPr>
              <a:t>questions</a:t>
            </a:r>
            <a:r>
              <a:rPr lang="de-DE" sz="2000" dirty="0">
                <a:solidFill>
                  <a:srgbClr val="4B4B4B"/>
                </a:solidFill>
              </a:rPr>
              <a:t>:</a:t>
            </a:r>
            <a:br>
              <a:rPr lang="de-DE" sz="2000" dirty="0">
                <a:solidFill>
                  <a:srgbClr val="4B4B4B"/>
                </a:solidFill>
              </a:rPr>
            </a:br>
            <a:r>
              <a:rPr lang="de-DE" sz="2000" dirty="0">
                <a:solidFill>
                  <a:srgbClr val="4B4B4B"/>
                </a:solidFill>
              </a:rPr>
              <a:t>„</a:t>
            </a:r>
            <a:r>
              <a:rPr lang="de-DE" sz="2000" i="1" dirty="0" err="1">
                <a:solidFill>
                  <a:srgbClr val="4B4B4B"/>
                </a:solidFill>
              </a:rPr>
              <a:t>If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you</a:t>
            </a:r>
            <a:r>
              <a:rPr lang="de-DE" sz="2000" i="1" dirty="0">
                <a:solidFill>
                  <a:srgbClr val="4B4B4B"/>
                </a:solidFill>
              </a:rPr>
              <a:t> do not </a:t>
            </a:r>
            <a:r>
              <a:rPr lang="de-DE" sz="2000" i="1" dirty="0" err="1">
                <a:solidFill>
                  <a:srgbClr val="4B4B4B"/>
                </a:solidFill>
              </a:rPr>
              <a:t>understand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someting</a:t>
            </a:r>
            <a:r>
              <a:rPr lang="de-DE" sz="2000" i="1" dirty="0">
                <a:solidFill>
                  <a:srgbClr val="4B4B4B"/>
                </a:solidFill>
              </a:rPr>
              <a:t>,</a:t>
            </a:r>
            <a:br>
              <a:rPr lang="de-DE" sz="2000" i="1" dirty="0">
                <a:solidFill>
                  <a:srgbClr val="4B4B4B"/>
                </a:solidFill>
              </a:rPr>
            </a:br>
            <a:r>
              <a:rPr lang="de-DE" sz="2000" i="1" dirty="0" err="1">
                <a:solidFill>
                  <a:srgbClr val="4B4B4B"/>
                </a:solidFill>
              </a:rPr>
              <a:t>please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be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free</a:t>
            </a:r>
            <a:r>
              <a:rPr lang="de-DE" sz="2000" i="1" dirty="0">
                <a:solidFill>
                  <a:srgbClr val="4B4B4B"/>
                </a:solidFill>
              </a:rPr>
              <a:t> and </a:t>
            </a:r>
            <a:r>
              <a:rPr lang="de-DE" sz="2000" i="1" dirty="0" err="1">
                <a:solidFill>
                  <a:srgbClr val="4B4B4B"/>
                </a:solidFill>
              </a:rPr>
              <a:t>ask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questions</a:t>
            </a:r>
            <a:r>
              <a:rPr lang="de-DE" sz="2000" i="1" dirty="0">
                <a:solidFill>
                  <a:srgbClr val="4B4B4B"/>
                </a:solidFill>
              </a:rPr>
              <a:t>.</a:t>
            </a:r>
            <a:r>
              <a:rPr lang="ja-JP" altLang="de-DE" sz="2000" i="1" dirty="0">
                <a:solidFill>
                  <a:srgbClr val="4B4B4B"/>
                </a:solidFill>
              </a:rPr>
              <a:t>“</a:t>
            </a:r>
            <a:endParaRPr lang="de-DE" sz="2000" dirty="0">
              <a:solidFill>
                <a:srgbClr val="4B4B4B"/>
              </a:solidFill>
            </a:endParaRPr>
          </a:p>
          <a:p>
            <a:pPr marL="800100" lvl="1" indent="-342900"/>
            <a:endParaRPr lang="de-DE" sz="2000" dirty="0">
              <a:solidFill>
                <a:srgbClr val="4B4B4B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2000" dirty="0">
                <a:solidFill>
                  <a:srgbClr val="4B4B4B"/>
                </a:solidFill>
              </a:rPr>
              <a:t>Check </a:t>
            </a:r>
            <a:r>
              <a:rPr lang="de-DE" sz="2000" dirty="0" err="1">
                <a:solidFill>
                  <a:srgbClr val="4B4B4B"/>
                </a:solidFill>
              </a:rPr>
              <a:t>understanding</a:t>
            </a:r>
            <a:r>
              <a:rPr lang="de-DE" sz="2000" dirty="0">
                <a:solidFill>
                  <a:srgbClr val="4B4B4B"/>
                </a:solidFill>
              </a:rPr>
              <a:t>:</a:t>
            </a:r>
            <a:br>
              <a:rPr lang="de-DE" sz="2000" dirty="0">
                <a:solidFill>
                  <a:srgbClr val="4B4B4B"/>
                </a:solidFill>
              </a:rPr>
            </a:br>
            <a:r>
              <a:rPr lang="de-DE" sz="2000" i="1" dirty="0">
                <a:solidFill>
                  <a:srgbClr val="4B4B4B"/>
                </a:solidFill>
              </a:rPr>
              <a:t>„</a:t>
            </a:r>
            <a:r>
              <a:rPr lang="de-DE" sz="2000" i="1" dirty="0" err="1">
                <a:solidFill>
                  <a:srgbClr val="4B4B4B"/>
                </a:solidFill>
              </a:rPr>
              <a:t>Did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you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understand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the</a:t>
            </a:r>
            <a:r>
              <a:rPr lang="de-DE" sz="2000" i="1" dirty="0">
                <a:solidFill>
                  <a:srgbClr val="4B4B4B"/>
                </a:solidFill>
              </a:rPr>
              <a:t> </a:t>
            </a:r>
            <a:r>
              <a:rPr lang="de-DE" sz="2000" i="1" dirty="0" err="1">
                <a:solidFill>
                  <a:srgbClr val="4B4B4B"/>
                </a:solidFill>
              </a:rPr>
              <a:t>protocol</a:t>
            </a:r>
            <a:r>
              <a:rPr lang="de-DE" sz="2000" i="1" dirty="0">
                <a:solidFill>
                  <a:srgbClr val="4B4B4B"/>
                </a:solidFill>
              </a:rPr>
              <a:t>?</a:t>
            </a:r>
            <a:r>
              <a:rPr lang="ja-JP" altLang="de-DE" sz="2000" i="1" dirty="0">
                <a:solidFill>
                  <a:srgbClr val="4B4B4B"/>
                </a:solidFill>
              </a:rPr>
              <a:t>“</a:t>
            </a:r>
            <a:endParaRPr lang="de-DE" sz="2000" i="1" dirty="0">
              <a:solidFill>
                <a:srgbClr val="4B4B4B"/>
              </a:solidFill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K</a:t>
            </a:r>
            <a:r>
              <a:rPr lang="en-US" sz="2600" b="0" dirty="0" smtClean="0"/>
              <a:t>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marL="444500" lvl="1" algn="ctr"/>
            <a:r>
              <a:rPr lang="de-DE" sz="2800" dirty="0" smtClean="0">
                <a:solidFill>
                  <a:srgbClr val="004B96"/>
                </a:solidFill>
              </a:rPr>
              <a:t>General </a:t>
            </a:r>
            <a:r>
              <a:rPr lang="de-DE" sz="2800" dirty="0" err="1" smtClean="0">
                <a:solidFill>
                  <a:srgbClr val="004B96"/>
                </a:solidFill>
              </a:rPr>
              <a:t>communication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 smtClean="0">
                <a:solidFill>
                  <a:srgbClr val="004B96"/>
                </a:solidFill>
              </a:rPr>
              <a:t>skills</a:t>
            </a:r>
            <a:endParaRPr lang="de-DE" sz="2800" dirty="0">
              <a:solidFill>
                <a:srgbClr val="00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K</a:t>
            </a:r>
            <a:r>
              <a:rPr lang="en-US" sz="2600" b="0" dirty="0" smtClean="0"/>
              <a:t>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634697" y="3957713"/>
            <a:ext cx="7583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dirty="0" err="1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Visualize</a:t>
            </a:r>
            <a:r>
              <a:rPr lang="de-DE" sz="2800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! </a:t>
            </a:r>
            <a:r>
              <a:rPr lang="de-DE" sz="1800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de-DE" sz="1800" dirty="0" err="1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draw</a:t>
            </a:r>
            <a:r>
              <a:rPr lang="de-DE" sz="1800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it</a:t>
            </a:r>
            <a:r>
              <a:rPr lang="de-DE" sz="1800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</a:rPr>
              <a:t> down)</a:t>
            </a:r>
            <a:endParaRPr lang="de-DE" sz="1800" dirty="0">
              <a:solidFill>
                <a:schemeClr val="accent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E</a:t>
            </a:r>
            <a:r>
              <a:rPr lang="en-US" sz="2600" b="0" dirty="0" smtClean="0"/>
              <a:t>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grpSp>
        <p:nvGrpSpPr>
          <p:cNvPr id="7" name="Gruppieren 1"/>
          <p:cNvGrpSpPr>
            <a:grpSpLocks/>
          </p:cNvGrpSpPr>
          <p:nvPr/>
        </p:nvGrpSpPr>
        <p:grpSpPr bwMode="auto">
          <a:xfrm>
            <a:off x="2936632" y="2759075"/>
            <a:ext cx="1975324" cy="3103537"/>
            <a:chOff x="3181240" y="4302257"/>
            <a:chExt cx="2140578" cy="1685728"/>
          </a:xfrm>
        </p:grpSpPr>
        <p:sp>
          <p:nvSpPr>
            <p:cNvPr id="8" name="Rechteck 1"/>
            <p:cNvSpPr>
              <a:spLocks noChangeArrowheads="1"/>
            </p:cNvSpPr>
            <p:nvPr/>
          </p:nvSpPr>
          <p:spPr bwMode="auto">
            <a:xfrm>
              <a:off x="3181351" y="5737225"/>
              <a:ext cx="1256278" cy="25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lvl="4" indent="-2057400"/>
              <a:r>
                <a:rPr lang="de-DE" sz="2400" dirty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de-DE" sz="2000" b="0" dirty="0">
                  <a:solidFill>
                    <a:srgbClr val="000000"/>
                  </a:solidFill>
                </a:rPr>
                <a:t> </a:t>
              </a:r>
              <a:r>
                <a:rPr lang="de-DE" sz="2000" b="0" dirty="0" err="1"/>
                <a:t>xplore</a:t>
              </a:r>
              <a:endParaRPr lang="de-DE" sz="2000" b="0" dirty="0"/>
            </a:p>
          </p:txBody>
        </p:sp>
        <p:sp>
          <p:nvSpPr>
            <p:cNvPr id="9" name="Rechteck 1"/>
            <p:cNvSpPr>
              <a:spLocks noChangeArrowheads="1"/>
            </p:cNvSpPr>
            <p:nvPr/>
          </p:nvSpPr>
          <p:spPr bwMode="auto">
            <a:xfrm>
              <a:off x="3181240" y="4302257"/>
              <a:ext cx="1291020" cy="2507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lvl="5" indent="-2286000">
                <a:defRPr/>
              </a:pPr>
              <a:r>
                <a:rPr lang="de-DE" sz="2400" dirty="0">
                  <a:solidFill>
                    <a:schemeClr val="accent6"/>
                  </a:solidFill>
                  <a:cs typeface="Arial" charset="0"/>
                </a:rPr>
                <a:t>N</a:t>
              </a:r>
              <a:r>
                <a:rPr lang="de-DE" sz="2400" dirty="0">
                  <a:solidFill>
                    <a:srgbClr val="D5722C"/>
                  </a:solidFill>
                  <a:cs typeface="Arial" charset="0"/>
                </a:rPr>
                <a:t> </a:t>
              </a:r>
              <a:r>
                <a:rPr lang="de-DE" sz="2000" b="0" dirty="0" err="1">
                  <a:ea typeface="ＭＳ Ｐゴシック" pitchFamily="-128" charset="-128"/>
                </a:rPr>
                <a:t>aming</a:t>
              </a:r>
              <a:endParaRPr lang="de-DE" sz="2000" b="0" dirty="0">
                <a:ea typeface="ＭＳ Ｐゴシック" pitchFamily="-128" charset="-128"/>
              </a:endParaRPr>
            </a:p>
          </p:txBody>
        </p:sp>
        <p:sp>
          <p:nvSpPr>
            <p:cNvPr id="10" name="Rechteck 1"/>
            <p:cNvSpPr>
              <a:spLocks noChangeArrowheads="1"/>
            </p:cNvSpPr>
            <p:nvPr/>
          </p:nvSpPr>
          <p:spPr bwMode="auto">
            <a:xfrm>
              <a:off x="3181351" y="4660900"/>
              <a:ext cx="2140467" cy="25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lvl="4"/>
              <a:r>
                <a:rPr lang="de-DE" sz="2400" dirty="0">
                  <a:solidFill>
                    <a:schemeClr val="accent6"/>
                  </a:solidFill>
                  <a:cs typeface="Arial" charset="0"/>
                </a:rPr>
                <a:t>U</a:t>
              </a:r>
              <a:r>
                <a:rPr lang="de-DE" sz="2400" dirty="0">
                  <a:solidFill>
                    <a:srgbClr val="D5722C"/>
                  </a:solidFill>
                  <a:cs typeface="Arial" charset="0"/>
                </a:rPr>
                <a:t> </a:t>
              </a:r>
              <a:r>
                <a:rPr lang="de-DE" sz="2000" b="0" dirty="0" err="1"/>
                <a:t>nderstanding</a:t>
              </a:r>
              <a:endParaRPr lang="de-DE" sz="2000" b="0" dirty="0"/>
            </a:p>
          </p:txBody>
        </p:sp>
        <p:sp>
          <p:nvSpPr>
            <p:cNvPr id="11" name="Rechteck 1"/>
            <p:cNvSpPr>
              <a:spLocks noChangeArrowheads="1"/>
            </p:cNvSpPr>
            <p:nvPr/>
          </p:nvSpPr>
          <p:spPr bwMode="auto">
            <a:xfrm>
              <a:off x="3181351" y="5019675"/>
              <a:ext cx="1351818" cy="25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lvl="4" indent="-2057400"/>
              <a:r>
                <a:rPr lang="de-DE" sz="2400" dirty="0">
                  <a:solidFill>
                    <a:schemeClr val="accent6"/>
                  </a:solidFill>
                  <a:cs typeface="Arial" charset="0"/>
                </a:rPr>
                <a:t>R</a:t>
              </a:r>
              <a:r>
                <a:rPr lang="de-DE" sz="2400" dirty="0">
                  <a:solidFill>
                    <a:srgbClr val="D5722C"/>
                  </a:solidFill>
                  <a:cs typeface="Arial" charset="0"/>
                </a:rPr>
                <a:t> </a:t>
              </a:r>
              <a:r>
                <a:rPr lang="de-DE" sz="2000" b="0" dirty="0" err="1"/>
                <a:t>espect</a:t>
              </a:r>
              <a:endParaRPr lang="de-DE" sz="2000" b="0" dirty="0"/>
            </a:p>
          </p:txBody>
        </p:sp>
        <p:sp>
          <p:nvSpPr>
            <p:cNvPr id="12" name="Rechteck 1"/>
            <p:cNvSpPr>
              <a:spLocks noChangeArrowheads="1"/>
            </p:cNvSpPr>
            <p:nvPr/>
          </p:nvSpPr>
          <p:spPr bwMode="auto">
            <a:xfrm>
              <a:off x="3181351" y="5378450"/>
              <a:ext cx="1285808" cy="25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lvl="4" indent="-2057400"/>
              <a:r>
                <a:rPr lang="de-DE" sz="2400" dirty="0">
                  <a:solidFill>
                    <a:schemeClr val="accent6"/>
                  </a:solidFill>
                  <a:cs typeface="Arial" charset="0"/>
                </a:rPr>
                <a:t>S</a:t>
              </a:r>
              <a:r>
                <a:rPr lang="de-DE" sz="2000" b="0" dirty="0">
                  <a:solidFill>
                    <a:srgbClr val="000000"/>
                  </a:solidFill>
                </a:rPr>
                <a:t> </a:t>
              </a:r>
              <a:r>
                <a:rPr lang="de-DE" sz="2000" b="0" dirty="0" err="1"/>
                <a:t>upport</a:t>
              </a:r>
              <a:endParaRPr lang="de-DE" sz="2000" b="0" dirty="0"/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accent6"/>
                </a:solidFill>
              </a:rPr>
              <a:t>E</a:t>
            </a:r>
            <a:r>
              <a:rPr lang="de-DE" sz="2800" dirty="0" smtClean="0">
                <a:solidFill>
                  <a:srgbClr val="004B96"/>
                </a:solidFill>
              </a:rPr>
              <a:t>motion: NURSE </a:t>
            </a:r>
            <a:r>
              <a:rPr lang="de-DE" sz="2800" dirty="0" err="1" smtClean="0">
                <a:solidFill>
                  <a:srgbClr val="004B96"/>
                </a:solidFill>
              </a:rPr>
              <a:t>by</a:t>
            </a:r>
            <a:r>
              <a:rPr lang="de-DE" sz="2800" dirty="0" smtClean="0">
                <a:solidFill>
                  <a:srgbClr val="004B96"/>
                </a:solidFill>
              </a:rPr>
              <a:t> BACK</a:t>
            </a:r>
            <a:endParaRPr lang="de-DE" sz="2800" dirty="0">
              <a:solidFill>
                <a:srgbClr val="004B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9182" y="1113901"/>
            <a:ext cx="8115484" cy="467498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err="1" smtClean="0">
                <a:solidFill>
                  <a:schemeClr val="accent6"/>
                </a:solidFill>
                <a:cs typeface="Arial" charset="0"/>
              </a:rPr>
              <a:t>Naming</a:t>
            </a:r>
            <a:r>
              <a:rPr lang="de-DE" sz="1400" b="1" dirty="0" smtClean="0">
                <a:solidFill>
                  <a:schemeClr val="accent6"/>
                </a:solidFill>
                <a:cs typeface="Arial" charset="0"/>
              </a:rPr>
              <a:t>:	</a:t>
            </a:r>
            <a:r>
              <a:rPr lang="de-DE" sz="1400" dirty="0"/>
              <a:t>	</a:t>
            </a:r>
            <a:r>
              <a:rPr lang="de-DE" sz="1400" b="1" dirty="0" err="1" smtClean="0"/>
              <a:t>Address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emotions</a:t>
            </a:r>
            <a:r>
              <a:rPr lang="de-DE" sz="1400" b="1" dirty="0" smtClean="0"/>
              <a:t>: </a:t>
            </a:r>
            <a:endParaRPr lang="de-DE" sz="14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smtClean="0"/>
              <a:t>			</a:t>
            </a:r>
            <a:r>
              <a:rPr lang="de-DE" sz="1400" dirty="0" smtClean="0"/>
              <a:t>„I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see</a:t>
            </a:r>
            <a:r>
              <a:rPr lang="de-DE" sz="1400" dirty="0" smtClean="0"/>
              <a:t>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quite</a:t>
            </a:r>
            <a:r>
              <a:rPr lang="de-DE" sz="1400" dirty="0" smtClean="0"/>
              <a:t> </a:t>
            </a:r>
            <a:r>
              <a:rPr lang="de-DE" sz="1400" dirty="0" err="1" smtClean="0"/>
              <a:t>distressing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you</a:t>
            </a:r>
            <a:r>
              <a:rPr lang="de-DE" sz="1400" dirty="0" smtClean="0"/>
              <a:t>.“</a:t>
            </a:r>
            <a:endParaRPr lang="de-DE" sz="1400" b="1" dirty="0" smtClean="0">
              <a:solidFill>
                <a:srgbClr val="00006A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smtClean="0">
                <a:solidFill>
                  <a:srgbClr val="00006A"/>
                </a:solidFill>
              </a:rPr>
              <a:t>		</a:t>
            </a:r>
            <a:endParaRPr lang="de-DE" sz="1400" i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>
                <a:solidFill>
                  <a:schemeClr val="accent6"/>
                </a:solidFill>
                <a:cs typeface="Arial" charset="0"/>
              </a:rPr>
              <a:t>Understanding:</a:t>
            </a:r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b="1" dirty="0" smtClean="0"/>
              <a:t>Show </a:t>
            </a:r>
            <a:r>
              <a:rPr lang="de-DE" sz="1400" b="1" dirty="0"/>
              <a:t>honest </a:t>
            </a:r>
            <a:r>
              <a:rPr lang="de-DE" sz="1400" b="1" dirty="0" err="1" smtClean="0"/>
              <a:t>understanding</a:t>
            </a:r>
            <a:r>
              <a:rPr lang="de-DE" sz="1400" b="1" dirty="0" smtClean="0"/>
              <a:t>: </a:t>
            </a:r>
            <a:endParaRPr lang="de-DE" sz="14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smtClean="0"/>
              <a:t>			</a:t>
            </a:r>
            <a:r>
              <a:rPr lang="de-DE" sz="1400" dirty="0" smtClean="0"/>
              <a:t>„I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understand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think</a:t>
            </a:r>
            <a:r>
              <a:rPr lang="de-DE" sz="1400" dirty="0"/>
              <a:t> all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collapsing</a:t>
            </a:r>
            <a:r>
              <a:rPr lang="de-DE" sz="1400" dirty="0"/>
              <a:t> </a:t>
            </a:r>
            <a:r>
              <a:rPr lang="de-DE" sz="1400" dirty="0" err="1"/>
              <a:t>now</a:t>
            </a:r>
            <a:r>
              <a:rPr lang="de-DE" sz="1400" dirty="0"/>
              <a:t>.“</a:t>
            </a:r>
          </a:p>
          <a:p>
            <a:pPr marL="800100" lvl="1">
              <a:lnSpc>
                <a:spcPct val="120000"/>
              </a:lnSpc>
            </a:pPr>
            <a:endParaRPr lang="de-DE" sz="1400" i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err="1">
                <a:solidFill>
                  <a:schemeClr val="accent6"/>
                </a:solidFill>
                <a:cs typeface="Arial" charset="0"/>
              </a:rPr>
              <a:t>Respecting</a:t>
            </a:r>
            <a:r>
              <a:rPr lang="de-DE" sz="1400" b="1" dirty="0">
                <a:solidFill>
                  <a:schemeClr val="accent6"/>
                </a:solidFill>
                <a:cs typeface="Arial" charset="0"/>
              </a:rPr>
              <a:t>:</a:t>
            </a:r>
            <a:r>
              <a:rPr lang="de-DE" sz="1400" dirty="0">
                <a:solidFill>
                  <a:schemeClr val="accent6"/>
                </a:solidFill>
              </a:rPr>
              <a:t>	</a:t>
            </a:r>
            <a:r>
              <a:rPr lang="de-DE" sz="1400" dirty="0"/>
              <a:t>	</a:t>
            </a:r>
            <a:r>
              <a:rPr lang="de-DE" sz="1400" b="1" dirty="0"/>
              <a:t>Show </a:t>
            </a:r>
            <a:r>
              <a:rPr lang="de-DE" sz="1400" b="1" dirty="0" err="1" smtClean="0"/>
              <a:t>respect</a:t>
            </a:r>
            <a:r>
              <a:rPr lang="de-DE" sz="1400" b="1" dirty="0" smtClean="0"/>
              <a:t>:</a:t>
            </a:r>
            <a:endParaRPr lang="de-DE" sz="14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dirty="0"/>
              <a:t>			„I </a:t>
            </a:r>
            <a:r>
              <a:rPr lang="de-DE" sz="1400" dirty="0" err="1"/>
              <a:t>see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really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 </a:t>
            </a:r>
            <a:r>
              <a:rPr lang="de-DE" sz="1400" dirty="0" err="1"/>
              <a:t>informed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therapy</a:t>
            </a:r>
            <a:r>
              <a:rPr lang="de-DE" sz="1400" dirty="0"/>
              <a:t> </a:t>
            </a:r>
            <a:r>
              <a:rPr lang="de-DE" sz="1400" dirty="0" err="1"/>
              <a:t>options</a:t>
            </a:r>
            <a:r>
              <a:rPr lang="de-DE" sz="1400" dirty="0"/>
              <a:t>.“</a:t>
            </a:r>
          </a:p>
          <a:p>
            <a:pPr marL="800100" lvl="1">
              <a:lnSpc>
                <a:spcPct val="120000"/>
              </a:lnSpc>
            </a:pPr>
            <a:endParaRPr lang="de-DE" sz="1400" i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err="1">
                <a:solidFill>
                  <a:schemeClr val="accent6"/>
                </a:solidFill>
                <a:cs typeface="Arial" charset="0"/>
              </a:rPr>
              <a:t>Supporting</a:t>
            </a:r>
            <a:r>
              <a:rPr lang="de-DE" sz="1400" b="1" dirty="0">
                <a:solidFill>
                  <a:schemeClr val="accent6"/>
                </a:solidFill>
                <a:cs typeface="Arial" charset="0"/>
              </a:rPr>
              <a:t>:</a:t>
            </a:r>
            <a:r>
              <a:rPr lang="de-DE" sz="1400" b="1" dirty="0"/>
              <a:t>	</a:t>
            </a:r>
            <a:r>
              <a:rPr lang="de-DE" sz="1400" dirty="0"/>
              <a:t>	</a:t>
            </a:r>
            <a:r>
              <a:rPr lang="de-DE" sz="1400" b="1" dirty="0" err="1" smtClean="0"/>
              <a:t>Normalize</a:t>
            </a:r>
            <a:r>
              <a:rPr lang="de-DE" sz="1400" b="1" dirty="0" smtClean="0"/>
              <a:t> and </a:t>
            </a:r>
            <a:r>
              <a:rPr lang="de-DE" sz="1400" b="1" dirty="0" err="1" smtClean="0"/>
              <a:t>support</a:t>
            </a:r>
            <a:r>
              <a:rPr lang="de-DE" sz="1400" dirty="0" smtClean="0"/>
              <a:t>: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/>
              <a:t>aware</a:t>
            </a:r>
            <a:r>
              <a:rPr lang="de-DE" sz="1400" dirty="0"/>
              <a:t> </a:t>
            </a:r>
            <a:r>
              <a:rPr lang="de-DE" sz="1400" dirty="0" err="1"/>
              <a:t>what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really</a:t>
            </a:r>
            <a:r>
              <a:rPr lang="de-DE" sz="1400" dirty="0"/>
              <a:t> </a:t>
            </a:r>
            <a:r>
              <a:rPr lang="de-DE" sz="1400" dirty="0" err="1"/>
              <a:t>possible</a:t>
            </a:r>
            <a:r>
              <a:rPr lang="de-DE" sz="1400" dirty="0" smtClean="0"/>
              <a:t>!			„</a:t>
            </a:r>
            <a:r>
              <a:rPr lang="de-DE" sz="1400" dirty="0" err="1"/>
              <a:t>We</a:t>
            </a:r>
            <a:r>
              <a:rPr lang="de-DE" sz="1400" dirty="0"/>
              <a:t> will </a:t>
            </a:r>
            <a:r>
              <a:rPr lang="de-DE" sz="1400" dirty="0" err="1"/>
              <a:t>support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now</a:t>
            </a:r>
            <a:r>
              <a:rPr lang="de-DE" sz="1400" dirty="0"/>
              <a:t> on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path</a:t>
            </a:r>
            <a:r>
              <a:rPr lang="de-DE" sz="1400" dirty="0" smtClean="0"/>
              <a:t>“					„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did</a:t>
            </a:r>
            <a:r>
              <a:rPr lang="de-DE" sz="1400" dirty="0"/>
              <a:t> </a:t>
            </a:r>
            <a:r>
              <a:rPr lang="de-DE" sz="1400" dirty="0" err="1"/>
              <a:t>very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coping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situation</a:t>
            </a:r>
            <a:r>
              <a:rPr lang="de-DE" sz="1400" dirty="0"/>
              <a:t> </a:t>
            </a:r>
            <a:r>
              <a:rPr lang="de-DE" sz="1400" dirty="0" smtClean="0"/>
              <a:t>and I </a:t>
            </a:r>
            <a:r>
              <a:rPr lang="de-DE" sz="1400" dirty="0" err="1"/>
              <a:t>think</a:t>
            </a:r>
            <a:r>
              <a:rPr lang="de-DE" sz="1400" dirty="0"/>
              <a:t>,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			</a:t>
            </a:r>
            <a:r>
              <a:rPr lang="de-DE" sz="1400" dirty="0" err="1" smtClean="0"/>
              <a:t>you</a:t>
            </a:r>
            <a:r>
              <a:rPr lang="de-DE" sz="1400" dirty="0" smtClean="0"/>
              <a:t> </a:t>
            </a:r>
            <a:r>
              <a:rPr lang="de-DE" sz="1400" dirty="0"/>
              <a:t>will manage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 smtClean="0"/>
              <a:t>upcoming</a:t>
            </a:r>
            <a:r>
              <a:rPr lang="de-DE" sz="1400" dirty="0" smtClean="0"/>
              <a:t> </a:t>
            </a:r>
            <a:r>
              <a:rPr lang="de-DE" sz="1400" dirty="0" err="1"/>
              <a:t>step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“</a:t>
            </a:r>
          </a:p>
          <a:p>
            <a:pPr marL="800100" lvl="1">
              <a:lnSpc>
                <a:spcPct val="120000"/>
              </a:lnSpc>
            </a:pPr>
            <a:endParaRPr lang="de-DE" sz="1400" i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de-DE" sz="1400" b="1" dirty="0" err="1">
                <a:solidFill>
                  <a:schemeClr val="accent6"/>
                </a:solidFill>
                <a:cs typeface="Arial" charset="0"/>
              </a:rPr>
              <a:t>Exploring</a:t>
            </a:r>
            <a:r>
              <a:rPr lang="de-DE" sz="1400" b="1" dirty="0">
                <a:solidFill>
                  <a:schemeClr val="accent6"/>
                </a:solidFill>
                <a:cs typeface="Arial" charset="0"/>
              </a:rPr>
              <a:t>:</a:t>
            </a:r>
            <a:r>
              <a:rPr lang="de-DE" sz="1400" dirty="0"/>
              <a:t>		</a:t>
            </a:r>
            <a:r>
              <a:rPr lang="de-DE" sz="1400" b="1" dirty="0" smtClean="0"/>
              <a:t>Open </a:t>
            </a:r>
            <a:r>
              <a:rPr lang="de-DE" sz="1400" b="1" dirty="0" err="1"/>
              <a:t>questions</a:t>
            </a:r>
            <a:r>
              <a:rPr lang="de-DE" sz="1400" dirty="0" smtClean="0"/>
              <a:t>: „</a:t>
            </a:r>
            <a:r>
              <a:rPr lang="de-DE" sz="1400" dirty="0"/>
              <a:t>Are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any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things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worry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?“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25</a:t>
            </a:r>
            <a:endParaRPr lang="de-DE" alt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accent6"/>
                </a:solidFill>
              </a:rPr>
              <a:t>E</a:t>
            </a:r>
            <a:r>
              <a:rPr lang="de-DE" sz="2800" dirty="0">
                <a:solidFill>
                  <a:srgbClr val="004B96"/>
                </a:solidFill>
              </a:rPr>
              <a:t>motion: NURSE </a:t>
            </a:r>
            <a:r>
              <a:rPr lang="de-DE" sz="2800" dirty="0" err="1">
                <a:solidFill>
                  <a:srgbClr val="004B96"/>
                </a:solidFill>
              </a:rPr>
              <a:t>by</a:t>
            </a:r>
            <a:r>
              <a:rPr lang="de-DE" sz="2800" dirty="0">
                <a:solidFill>
                  <a:srgbClr val="004B96"/>
                </a:solidFill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5162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25315" y="1569493"/>
            <a:ext cx="1982666" cy="482656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Emotion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S</a:t>
            </a:r>
            <a:r>
              <a:rPr lang="en-US" sz="2600" b="0" dirty="0" smtClean="0"/>
              <a:t>ummary</a:t>
            </a:r>
            <a:endParaRPr lang="de-DE" sz="2600" b="0" dirty="0" smtClean="0"/>
          </a:p>
        </p:txBody>
      </p:sp>
      <p:sp>
        <p:nvSpPr>
          <p:cNvPr id="8" name="Rechteck 7"/>
          <p:cNvSpPr/>
          <p:nvPr/>
        </p:nvSpPr>
        <p:spPr>
          <a:xfrm>
            <a:off x="2835555" y="1621732"/>
            <a:ext cx="60911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•"/>
            </a:pPr>
            <a:r>
              <a:rPr lang="de-DE" sz="1600" dirty="0" err="1" smtClean="0">
                <a:solidFill>
                  <a:schemeClr val="accent6"/>
                </a:solidFill>
              </a:rPr>
              <a:t>Summarize</a:t>
            </a:r>
            <a:endParaRPr lang="de-DE" sz="1600" dirty="0">
              <a:solidFill>
                <a:schemeClr val="accent6"/>
              </a:solidFill>
            </a:endParaRPr>
          </a:p>
          <a:p>
            <a:pPr marL="800100" lvl="1" indent="-342900"/>
            <a:r>
              <a:rPr lang="de-DE" sz="1600" i="1" dirty="0">
                <a:solidFill>
                  <a:srgbClr val="00006A"/>
                </a:solidFill>
              </a:rPr>
              <a:t>	„</a:t>
            </a:r>
            <a:r>
              <a:rPr lang="de-DE" sz="1600" i="1" dirty="0" err="1">
                <a:solidFill>
                  <a:srgbClr val="00006A"/>
                </a:solidFill>
              </a:rPr>
              <a:t>Mrs.</a:t>
            </a:r>
            <a:r>
              <a:rPr lang="de-DE" sz="1600" i="1" dirty="0">
                <a:solidFill>
                  <a:srgbClr val="00006A"/>
                </a:solidFill>
              </a:rPr>
              <a:t> X, </a:t>
            </a:r>
            <a:r>
              <a:rPr lang="de-DE" sz="1600" i="1" dirty="0" err="1">
                <a:solidFill>
                  <a:srgbClr val="00006A"/>
                </a:solidFill>
              </a:rPr>
              <a:t>we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discussed</a:t>
            </a:r>
            <a:r>
              <a:rPr lang="de-DE" sz="1600" i="1" dirty="0">
                <a:solidFill>
                  <a:srgbClr val="00006A"/>
                </a:solidFill>
              </a:rPr>
              <a:t> a </a:t>
            </a:r>
            <a:r>
              <a:rPr lang="de-DE" sz="1600" i="1" dirty="0" err="1">
                <a:solidFill>
                  <a:srgbClr val="00006A"/>
                </a:solidFill>
              </a:rPr>
              <a:t>lot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now</a:t>
            </a:r>
            <a:r>
              <a:rPr lang="de-DE" sz="1600" i="1" dirty="0">
                <a:solidFill>
                  <a:srgbClr val="00006A"/>
                </a:solidFill>
              </a:rPr>
              <a:t>….</a:t>
            </a:r>
            <a:r>
              <a:rPr lang="de-DE" sz="1600" i="1" dirty="0" err="1">
                <a:solidFill>
                  <a:srgbClr val="00006A"/>
                </a:solidFill>
              </a:rPr>
              <a:t>Could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you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summarize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br>
              <a:rPr lang="de-DE" sz="1600" i="1" dirty="0">
                <a:solidFill>
                  <a:srgbClr val="00006A"/>
                </a:solidFill>
              </a:rPr>
            </a:br>
            <a:r>
              <a:rPr lang="de-DE" sz="1600" i="1" dirty="0" err="1">
                <a:solidFill>
                  <a:srgbClr val="00006A"/>
                </a:solidFill>
              </a:rPr>
              <a:t>the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essentials</a:t>
            </a:r>
            <a:r>
              <a:rPr lang="de-DE" sz="1600" i="1" dirty="0">
                <a:solidFill>
                  <a:srgbClr val="00006A"/>
                </a:solidFill>
              </a:rPr>
              <a:t> in </a:t>
            </a:r>
            <a:r>
              <a:rPr lang="de-DE" sz="1600" i="1" dirty="0" err="1">
                <a:solidFill>
                  <a:srgbClr val="00006A"/>
                </a:solidFill>
              </a:rPr>
              <a:t>your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own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words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now</a:t>
            </a:r>
            <a:r>
              <a:rPr lang="de-DE" sz="1600" i="1" dirty="0">
                <a:solidFill>
                  <a:srgbClr val="00006A"/>
                </a:solidFill>
              </a:rPr>
              <a:t>?</a:t>
            </a:r>
            <a:r>
              <a:rPr lang="ja-JP" altLang="de-DE" sz="1600" i="1" dirty="0">
                <a:solidFill>
                  <a:srgbClr val="00006A"/>
                </a:solidFill>
              </a:rPr>
              <a:t>“</a:t>
            </a:r>
            <a:endParaRPr lang="de-DE" sz="1600" i="1" dirty="0">
              <a:solidFill>
                <a:srgbClr val="00006A"/>
              </a:solidFill>
            </a:endParaRPr>
          </a:p>
          <a:p>
            <a:pPr marL="800100" lvl="1" indent="-342900"/>
            <a:endParaRPr lang="de-DE" sz="1600" dirty="0">
              <a:solidFill>
                <a:srgbClr val="00006A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1600" dirty="0">
                <a:solidFill>
                  <a:srgbClr val="BE0028"/>
                </a:solidFill>
              </a:rPr>
              <a:t>Check </a:t>
            </a:r>
            <a:r>
              <a:rPr lang="de-DE" sz="1600" dirty="0" err="1">
                <a:solidFill>
                  <a:srgbClr val="BE0028"/>
                </a:solidFill>
              </a:rPr>
              <a:t>understanding</a:t>
            </a:r>
            <a:endParaRPr lang="de-DE" sz="1600" dirty="0">
              <a:solidFill>
                <a:srgbClr val="BE0028"/>
              </a:solidFill>
            </a:endParaRPr>
          </a:p>
          <a:p>
            <a:pPr marL="800100" lvl="1" indent="-342900"/>
            <a:r>
              <a:rPr lang="de-DE" sz="1600" i="1" dirty="0">
                <a:solidFill>
                  <a:srgbClr val="00006A"/>
                </a:solidFill>
              </a:rPr>
              <a:t>	„The </a:t>
            </a:r>
            <a:r>
              <a:rPr lang="de-DE" sz="1600" i="1" dirty="0" err="1">
                <a:solidFill>
                  <a:srgbClr val="00006A"/>
                </a:solidFill>
              </a:rPr>
              <a:t>next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steps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are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very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important</a:t>
            </a:r>
            <a:r>
              <a:rPr lang="de-DE" sz="1600" i="1" dirty="0">
                <a:solidFill>
                  <a:srgbClr val="00006A"/>
                </a:solidFill>
              </a:rPr>
              <a:t> and </a:t>
            </a:r>
            <a:r>
              <a:rPr lang="de-DE" sz="1600" i="1" dirty="0" err="1">
                <a:solidFill>
                  <a:srgbClr val="00006A"/>
                </a:solidFill>
              </a:rPr>
              <a:t>quite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complex</a:t>
            </a:r>
            <a:r>
              <a:rPr lang="de-DE" sz="1600" i="1" dirty="0">
                <a:solidFill>
                  <a:srgbClr val="00006A"/>
                </a:solidFill>
              </a:rPr>
              <a:t>.</a:t>
            </a:r>
            <a:br>
              <a:rPr lang="de-DE" sz="1600" i="1" dirty="0">
                <a:solidFill>
                  <a:srgbClr val="00006A"/>
                </a:solidFill>
              </a:rPr>
            </a:br>
            <a:r>
              <a:rPr lang="de-DE" sz="1600" i="1" dirty="0" err="1">
                <a:solidFill>
                  <a:srgbClr val="00006A"/>
                </a:solidFill>
              </a:rPr>
              <a:t>Could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you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summarize</a:t>
            </a:r>
            <a:r>
              <a:rPr lang="de-DE" sz="1600" i="1" dirty="0">
                <a:solidFill>
                  <a:srgbClr val="00006A"/>
                </a:solidFill>
              </a:rPr>
              <a:t> in </a:t>
            </a:r>
            <a:r>
              <a:rPr lang="de-DE" sz="1600" i="1" dirty="0" err="1">
                <a:solidFill>
                  <a:srgbClr val="00006A"/>
                </a:solidFill>
              </a:rPr>
              <a:t>your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own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words</a:t>
            </a:r>
            <a:r>
              <a:rPr lang="de-DE" sz="1600" i="1" dirty="0">
                <a:solidFill>
                  <a:srgbClr val="00006A"/>
                </a:solidFill>
              </a:rPr>
              <a:t>?</a:t>
            </a:r>
            <a:r>
              <a:rPr lang="ja-JP" altLang="de-DE" sz="1600" i="1" dirty="0">
                <a:solidFill>
                  <a:srgbClr val="00006A"/>
                </a:solidFill>
              </a:rPr>
              <a:t>“</a:t>
            </a:r>
            <a:endParaRPr lang="de-DE" sz="1600" i="1" dirty="0">
              <a:solidFill>
                <a:srgbClr val="00006A"/>
              </a:solidFill>
            </a:endParaRPr>
          </a:p>
          <a:p>
            <a:pPr marL="800100" lvl="1" indent="-342900">
              <a:buFontTx/>
              <a:buChar char="•"/>
            </a:pPr>
            <a:endParaRPr lang="de-DE" sz="1600" dirty="0">
              <a:solidFill>
                <a:srgbClr val="00006A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1600" dirty="0" err="1">
                <a:solidFill>
                  <a:srgbClr val="BE0028"/>
                </a:solidFill>
              </a:rPr>
              <a:t>Invite</a:t>
            </a:r>
            <a:r>
              <a:rPr lang="de-DE" sz="1600" dirty="0">
                <a:solidFill>
                  <a:srgbClr val="BE0028"/>
                </a:solidFill>
              </a:rPr>
              <a:t> </a:t>
            </a:r>
            <a:r>
              <a:rPr lang="de-DE" sz="1600" dirty="0" err="1">
                <a:solidFill>
                  <a:srgbClr val="BE0028"/>
                </a:solidFill>
              </a:rPr>
              <a:t>for</a:t>
            </a:r>
            <a:r>
              <a:rPr lang="de-DE" sz="1600" dirty="0">
                <a:solidFill>
                  <a:srgbClr val="BE0028"/>
                </a:solidFill>
              </a:rPr>
              <a:t> </a:t>
            </a:r>
            <a:r>
              <a:rPr lang="de-DE" sz="1600" dirty="0" err="1">
                <a:solidFill>
                  <a:srgbClr val="BE0028"/>
                </a:solidFill>
              </a:rPr>
              <a:t>questions</a:t>
            </a:r>
            <a:endParaRPr lang="de-DE" sz="1600" dirty="0">
              <a:solidFill>
                <a:srgbClr val="BE0028"/>
              </a:solidFill>
            </a:endParaRPr>
          </a:p>
          <a:p>
            <a:pPr marL="800100" lvl="1" indent="-342900"/>
            <a:r>
              <a:rPr lang="de-DE" sz="1600" i="1" dirty="0">
                <a:solidFill>
                  <a:srgbClr val="00006A"/>
                </a:solidFill>
              </a:rPr>
              <a:t>	„</a:t>
            </a:r>
            <a:r>
              <a:rPr lang="de-DE" sz="1600" i="1" dirty="0" err="1">
                <a:solidFill>
                  <a:srgbClr val="00006A"/>
                </a:solidFill>
              </a:rPr>
              <a:t>If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you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have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any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more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questions</a:t>
            </a:r>
            <a:r>
              <a:rPr lang="de-DE" sz="1600" i="1" dirty="0">
                <a:solidFill>
                  <a:srgbClr val="00006A"/>
                </a:solidFill>
              </a:rPr>
              <a:t>,</a:t>
            </a:r>
            <a:br>
              <a:rPr lang="de-DE" sz="1600" i="1" dirty="0">
                <a:solidFill>
                  <a:srgbClr val="00006A"/>
                </a:solidFill>
              </a:rPr>
            </a:br>
            <a:r>
              <a:rPr lang="de-DE" sz="1600" i="1" dirty="0" err="1">
                <a:solidFill>
                  <a:srgbClr val="00006A"/>
                </a:solidFill>
              </a:rPr>
              <a:t>please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come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to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us</a:t>
            </a:r>
            <a:r>
              <a:rPr lang="de-DE" sz="1600" i="1" dirty="0">
                <a:solidFill>
                  <a:srgbClr val="00006A"/>
                </a:solidFill>
              </a:rPr>
              <a:t> and </a:t>
            </a:r>
            <a:r>
              <a:rPr lang="de-DE" sz="1600" i="1" dirty="0" err="1">
                <a:solidFill>
                  <a:srgbClr val="00006A"/>
                </a:solidFill>
              </a:rPr>
              <a:t>clarify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your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questions</a:t>
            </a:r>
            <a:r>
              <a:rPr lang="de-DE" sz="1600" i="1" dirty="0">
                <a:solidFill>
                  <a:srgbClr val="00006A"/>
                </a:solidFill>
              </a:rPr>
              <a:t>.</a:t>
            </a:r>
            <a:r>
              <a:rPr lang="ja-JP" altLang="de-DE" sz="1600" i="1" dirty="0">
                <a:solidFill>
                  <a:srgbClr val="00006A"/>
                </a:solidFill>
              </a:rPr>
              <a:t>“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</a:p>
          <a:p>
            <a:pPr marL="800100" lvl="1" indent="-342900">
              <a:buFontTx/>
              <a:buChar char="•"/>
            </a:pPr>
            <a:endParaRPr lang="de-DE" sz="1600" dirty="0">
              <a:solidFill>
                <a:srgbClr val="00006A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de-DE" sz="1600" dirty="0" err="1">
                <a:solidFill>
                  <a:srgbClr val="BE0028"/>
                </a:solidFill>
              </a:rPr>
              <a:t>Offer</a:t>
            </a:r>
            <a:r>
              <a:rPr lang="de-DE" sz="1600" dirty="0">
                <a:solidFill>
                  <a:srgbClr val="BE0028"/>
                </a:solidFill>
              </a:rPr>
              <a:t> additional </a:t>
            </a:r>
            <a:r>
              <a:rPr lang="de-DE" sz="1600" dirty="0" err="1">
                <a:solidFill>
                  <a:srgbClr val="BE0028"/>
                </a:solidFill>
              </a:rPr>
              <a:t>support</a:t>
            </a:r>
            <a:r>
              <a:rPr lang="de-DE" sz="1600" dirty="0">
                <a:solidFill>
                  <a:srgbClr val="BE0028"/>
                </a:solidFill>
              </a:rPr>
              <a:t/>
            </a:r>
            <a:br>
              <a:rPr lang="de-DE" sz="1600" dirty="0">
                <a:solidFill>
                  <a:srgbClr val="BE0028"/>
                </a:solidFill>
              </a:rPr>
            </a:br>
            <a:r>
              <a:rPr lang="de-DE" sz="1600" dirty="0">
                <a:solidFill>
                  <a:srgbClr val="00006A"/>
                </a:solidFill>
              </a:rPr>
              <a:t>(</a:t>
            </a:r>
            <a:r>
              <a:rPr lang="de-DE" sz="1600" dirty="0" err="1">
                <a:solidFill>
                  <a:srgbClr val="00006A"/>
                </a:solidFill>
              </a:rPr>
              <a:t>nursing</a:t>
            </a:r>
            <a:r>
              <a:rPr lang="de-DE" sz="1600" dirty="0">
                <a:solidFill>
                  <a:srgbClr val="00006A"/>
                </a:solidFill>
              </a:rPr>
              <a:t>, </a:t>
            </a:r>
            <a:r>
              <a:rPr lang="de-DE" sz="1600" dirty="0" err="1">
                <a:solidFill>
                  <a:srgbClr val="00006A"/>
                </a:solidFill>
              </a:rPr>
              <a:t>psychooncology</a:t>
            </a:r>
            <a:r>
              <a:rPr lang="de-DE" sz="1600" dirty="0">
                <a:solidFill>
                  <a:srgbClr val="00006A"/>
                </a:solidFill>
              </a:rPr>
              <a:t>, </a:t>
            </a:r>
            <a:r>
              <a:rPr lang="de-DE" sz="1600" dirty="0" err="1">
                <a:solidFill>
                  <a:srgbClr val="00006A"/>
                </a:solidFill>
              </a:rPr>
              <a:t>social</a:t>
            </a:r>
            <a:r>
              <a:rPr lang="de-DE" sz="1600" dirty="0">
                <a:solidFill>
                  <a:srgbClr val="00006A"/>
                </a:solidFill>
              </a:rPr>
              <a:t>, spiritual)</a:t>
            </a:r>
          </a:p>
          <a:p>
            <a:pPr marL="800100" lvl="1" indent="-342900"/>
            <a:r>
              <a:rPr lang="de-DE" sz="1600" i="1" dirty="0">
                <a:solidFill>
                  <a:srgbClr val="00006A"/>
                </a:solidFill>
              </a:rPr>
              <a:t>	„The </a:t>
            </a:r>
            <a:r>
              <a:rPr lang="de-DE" sz="1600" i="1" dirty="0" err="1">
                <a:solidFill>
                  <a:srgbClr val="00006A"/>
                </a:solidFill>
              </a:rPr>
              <a:t>next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steps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are</a:t>
            </a:r>
            <a:r>
              <a:rPr lang="de-DE" sz="1600" i="1" dirty="0">
                <a:solidFill>
                  <a:srgbClr val="00006A"/>
                </a:solidFill>
              </a:rPr>
              <a:t> ….</a:t>
            </a:r>
            <a:br>
              <a:rPr lang="de-DE" sz="1600" i="1" dirty="0">
                <a:solidFill>
                  <a:srgbClr val="00006A"/>
                </a:solidFill>
              </a:rPr>
            </a:br>
            <a:r>
              <a:rPr lang="de-DE" sz="1600" i="1" dirty="0" err="1">
                <a:solidFill>
                  <a:srgbClr val="00006A"/>
                </a:solidFill>
              </a:rPr>
              <a:t>please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make</a:t>
            </a:r>
            <a:r>
              <a:rPr lang="de-DE" sz="1600" i="1" dirty="0">
                <a:solidFill>
                  <a:srgbClr val="00006A"/>
                </a:solidFill>
              </a:rPr>
              <a:t> an </a:t>
            </a:r>
            <a:r>
              <a:rPr lang="de-DE" sz="1600" i="1" dirty="0" err="1">
                <a:solidFill>
                  <a:srgbClr val="00006A"/>
                </a:solidFill>
              </a:rPr>
              <a:t>appointment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for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the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next</a:t>
            </a:r>
            <a:r>
              <a:rPr lang="de-DE" sz="1600" i="1" dirty="0">
                <a:solidFill>
                  <a:srgbClr val="00006A"/>
                </a:solidFill>
              </a:rPr>
              <a:t> </a:t>
            </a:r>
            <a:r>
              <a:rPr lang="de-DE" sz="1600" i="1" dirty="0" err="1">
                <a:solidFill>
                  <a:srgbClr val="00006A"/>
                </a:solidFill>
              </a:rPr>
              <a:t>week</a:t>
            </a:r>
            <a:r>
              <a:rPr lang="de-DE" sz="1600" i="1" dirty="0">
                <a:solidFill>
                  <a:srgbClr val="00006A"/>
                </a:solidFill>
              </a:rPr>
              <a:t>.</a:t>
            </a:r>
            <a:r>
              <a:rPr lang="ja-JP" altLang="de-DE" sz="1600" i="1" dirty="0" smtClean="0">
                <a:solidFill>
                  <a:srgbClr val="00006A"/>
                </a:solidFill>
              </a:rPr>
              <a:t>“</a:t>
            </a:r>
            <a:endParaRPr lang="de-DE" sz="1600" i="1" dirty="0">
              <a:solidFill>
                <a:srgbClr val="00006A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solidFill>
                  <a:srgbClr val="27862C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accent3"/>
                </a:solidFill>
              </a:rPr>
              <a:t>Agenda</a:t>
            </a:r>
            <a:endParaRPr lang="de-DE" sz="2800" dirty="0">
              <a:solidFill>
                <a:schemeClr val="accent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</a:pPr>
            <a:endParaRPr lang="de-DE" dirty="0" smtClean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</a:pPr>
            <a:r>
              <a:rPr lang="de-DE" dirty="0" smtClean="0">
                <a:latin typeface="Arial"/>
                <a:ea typeface="ＭＳ Ｐゴシック" charset="0"/>
                <a:cs typeface="Arial"/>
              </a:rPr>
              <a:t>I.	</a:t>
            </a:r>
            <a:r>
              <a:rPr lang="de-DE" dirty="0" err="1" smtClean="0">
                <a:latin typeface="Arial"/>
                <a:ea typeface="ＭＳ Ｐゴシック" charset="0"/>
                <a:cs typeface="Arial"/>
              </a:rPr>
              <a:t>Introduction</a:t>
            </a:r>
            <a:r>
              <a:rPr lang="de-DE" dirty="0" smtClean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812800" indent="-812800">
              <a:lnSpc>
                <a:spcPct val="90000"/>
              </a:lnSpc>
            </a:pPr>
            <a:endParaRPr lang="de-DE" dirty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</a:pPr>
            <a:r>
              <a:rPr lang="de-DE" dirty="0" smtClean="0">
                <a:latin typeface="Arial"/>
                <a:ea typeface="ＭＳ Ｐゴシック" charset="0"/>
                <a:cs typeface="Arial"/>
              </a:rPr>
              <a:t>II.	Film 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„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Stop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on Track</a:t>
            </a:r>
            <a:r>
              <a:rPr lang="ja-JP" altLang="de-DE" dirty="0">
                <a:latin typeface="Arial"/>
                <a:ea typeface="ＭＳ Ｐゴシック" charset="0"/>
                <a:cs typeface="Arial"/>
              </a:rPr>
              <a:t>“</a:t>
            </a:r>
            <a:endParaRPr lang="de-DE" dirty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</a:pPr>
            <a:endParaRPr lang="de-DE" dirty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</a:pPr>
            <a:r>
              <a:rPr lang="de-DE" dirty="0" smtClean="0">
                <a:latin typeface="Arial"/>
                <a:ea typeface="ＭＳ Ｐゴシック" charset="0"/>
                <a:cs typeface="Arial"/>
              </a:rPr>
              <a:t>III.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	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Why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communication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skills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training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?</a:t>
            </a:r>
          </a:p>
          <a:p>
            <a:pPr marL="812800" indent="-812800">
              <a:lnSpc>
                <a:spcPct val="90000"/>
              </a:lnSpc>
            </a:pPr>
            <a:endParaRPr lang="de-DE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latin typeface="Arial"/>
                <a:ea typeface="ＭＳ Ｐゴシック" charset="0"/>
                <a:cs typeface="Arial"/>
              </a:rPr>
              <a:t>IV.	Communication </a:t>
            </a:r>
            <a:r>
              <a:rPr lang="de-DE" dirty="0" err="1" smtClean="0">
                <a:latin typeface="Arial"/>
                <a:ea typeface="ＭＳ Ｐゴシック" charset="0"/>
                <a:cs typeface="Arial"/>
              </a:rPr>
              <a:t>exercise</a:t>
            </a:r>
            <a:endParaRPr lang="de-DE" dirty="0" smtClean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  <a:buFont typeface="Arial" charset="0"/>
              <a:buAutoNum type="romanUcPeriod" startAt="3"/>
            </a:pPr>
            <a:endParaRPr lang="de-DE" dirty="0"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latin typeface="Arial"/>
                <a:ea typeface="ＭＳ Ｐゴシック" charset="0"/>
                <a:cs typeface="Arial"/>
              </a:rPr>
              <a:t>V.	</a:t>
            </a:r>
            <a:r>
              <a:rPr lang="de-DE" dirty="0" err="1" smtClean="0">
                <a:latin typeface="Arial"/>
                <a:ea typeface="ＭＳ Ｐゴシック" charset="0"/>
                <a:cs typeface="Arial"/>
              </a:rPr>
              <a:t>What</a:t>
            </a:r>
            <a:r>
              <a:rPr lang="de-DE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is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good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de-DE" dirty="0" err="1">
                <a:latin typeface="Arial"/>
                <a:ea typeface="ＭＳ Ｐゴシック" charset="0"/>
                <a:cs typeface="Arial"/>
              </a:rPr>
              <a:t>communication</a:t>
            </a:r>
            <a:r>
              <a:rPr lang="de-DE" dirty="0">
                <a:latin typeface="Arial"/>
                <a:ea typeface="ＭＳ Ｐゴシック" charset="0"/>
                <a:cs typeface="Arial"/>
              </a:rPr>
              <a:t>?</a:t>
            </a:r>
          </a:p>
          <a:p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2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9255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/>
                </a:solidFill>
                <a:cs typeface="Arial" charset="0"/>
              </a:rPr>
              <a:t>SPIKES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- Modell (</a:t>
            </a:r>
            <a:r>
              <a:rPr lang="en-US" sz="2800" dirty="0" err="1">
                <a:solidFill>
                  <a:srgbClr val="004B96"/>
                </a:solidFill>
                <a:cs typeface="Arial" charset="0"/>
              </a:rPr>
              <a:t>Baile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 2000)</a:t>
            </a:r>
            <a:r>
              <a:rPr lang="de-DE" sz="2400" dirty="0">
                <a:solidFill>
                  <a:srgbClr val="00006A"/>
                </a:solidFill>
                <a:cs typeface="Arial" charset="0"/>
              </a:rPr>
              <a:t/>
            </a:r>
            <a:br>
              <a:rPr lang="de-DE" sz="2400" dirty="0">
                <a:solidFill>
                  <a:srgbClr val="00006A"/>
                </a:solidFill>
                <a:cs typeface="Arial" charset="0"/>
              </a:rPr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25315" y="1577976"/>
            <a:ext cx="1982666" cy="4811713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algn="r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algn="l" eaLnBrk="1" hangingPunct="1">
              <a:defRPr/>
            </a:pPr>
            <a:r>
              <a:rPr lang="de-DE" sz="2600" b="0" dirty="0" smtClean="0">
                <a:solidFill>
                  <a:srgbClr val="00006A">
                    <a:alpha val="19000"/>
                  </a:srgbClr>
                </a:solidFill>
              </a:rPr>
              <a:t>S</a:t>
            </a:r>
            <a:r>
              <a:rPr lang="en-US" sz="2600" b="0" dirty="0" err="1" smtClean="0">
                <a:solidFill>
                  <a:srgbClr val="00006A">
                    <a:alpha val="19000"/>
                  </a:srgbClr>
                </a:solidFill>
              </a:rPr>
              <a:t>etting</a:t>
            </a: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/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Perception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Invitation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>
                <a:solidFill>
                  <a:srgbClr val="00006A">
                    <a:alpha val="19000"/>
                  </a:srgbClr>
                </a:solidFill>
              </a:rPr>
              <a:t>Knowledge</a:t>
            </a:r>
          </a:p>
          <a:p>
            <a:pPr algn="l" eaLnBrk="1" hangingPunct="1">
              <a:defRPr/>
            </a:pPr>
            <a:endParaRPr lang="en-US" sz="2600" b="0" dirty="0" smtClean="0"/>
          </a:p>
          <a:p>
            <a:pPr algn="l" eaLnBrk="1" hangingPunct="1">
              <a:defRPr/>
            </a:pPr>
            <a:r>
              <a:rPr lang="en-US" sz="2600" b="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E</a:t>
            </a:r>
            <a:r>
              <a:rPr lang="en-US" sz="2600" b="0" dirty="0" smtClean="0"/>
              <a:t>motion</a:t>
            </a:r>
          </a:p>
          <a:p>
            <a:pPr algn="l" eaLnBrk="1" hangingPunct="1">
              <a:defRPr/>
            </a:pPr>
            <a:endParaRPr lang="en-US" sz="2600" b="0" dirty="0" smtClean="0">
              <a:solidFill>
                <a:srgbClr val="00006A">
                  <a:alpha val="19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2600" b="0" dirty="0" smtClean="0">
                <a:solidFill>
                  <a:srgbClr val="00006A">
                    <a:alpha val="19000"/>
                  </a:srgbClr>
                </a:solidFill>
              </a:rPr>
              <a:t>Summary</a:t>
            </a:r>
            <a:endParaRPr lang="de-DE" sz="2600" b="0" dirty="0" smtClean="0">
              <a:solidFill>
                <a:srgbClr val="00006A">
                  <a:alpha val="19000"/>
                </a:srgb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04735" y="3619208"/>
            <a:ext cx="6091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de-DE" sz="2000" dirty="0">
              <a:ea typeface="ＭＳ Ｐゴシック" pitchFamily="-12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sz="2000" dirty="0">
                <a:solidFill>
                  <a:srgbClr val="BE0028"/>
                </a:solidFill>
                <a:ea typeface="ＭＳ Ｐゴシック" pitchFamily="-128" charset="-128"/>
              </a:rPr>
              <a:t>N</a:t>
            </a:r>
            <a:r>
              <a:rPr lang="de-DE" sz="2000" dirty="0">
                <a:ea typeface="ＭＳ Ｐゴシック" pitchFamily="-128" charset="-128"/>
              </a:rPr>
              <a:t> </a:t>
            </a:r>
            <a:r>
              <a:rPr lang="de-DE" sz="2000" dirty="0" err="1">
                <a:ea typeface="ＭＳ Ｐゴシック" pitchFamily="-128" charset="-128"/>
              </a:rPr>
              <a:t>aming</a:t>
            </a:r>
            <a:endParaRPr lang="de-DE" sz="2000" dirty="0">
              <a:ea typeface="ＭＳ Ｐゴシック" pitchFamily="-12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sz="2000" dirty="0">
                <a:solidFill>
                  <a:srgbClr val="BE0028"/>
                </a:solidFill>
                <a:ea typeface="ＭＳ Ｐゴシック" pitchFamily="-128" charset="-128"/>
              </a:rPr>
              <a:t>U</a:t>
            </a:r>
            <a:r>
              <a:rPr lang="de-DE" sz="2000" dirty="0">
                <a:ea typeface="ＭＳ Ｐゴシック" pitchFamily="-128" charset="-128"/>
              </a:rPr>
              <a:t> </a:t>
            </a:r>
            <a:r>
              <a:rPr lang="de-DE" sz="2000" dirty="0" err="1">
                <a:ea typeface="ＭＳ Ｐゴシック" pitchFamily="-128" charset="-128"/>
              </a:rPr>
              <a:t>nderstanding</a:t>
            </a:r>
            <a:endParaRPr lang="de-DE" sz="2000" dirty="0">
              <a:ea typeface="ＭＳ Ｐゴシック" pitchFamily="-12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sz="2000" dirty="0">
                <a:solidFill>
                  <a:srgbClr val="BE0028"/>
                </a:solidFill>
                <a:ea typeface="ＭＳ Ｐゴシック" pitchFamily="-128" charset="-128"/>
              </a:rPr>
              <a:t>R</a:t>
            </a:r>
            <a:r>
              <a:rPr lang="de-DE" sz="2000" dirty="0">
                <a:ea typeface="ＭＳ Ｐゴシック" pitchFamily="-128" charset="-128"/>
              </a:rPr>
              <a:t> </a:t>
            </a:r>
            <a:r>
              <a:rPr lang="de-DE" sz="2000" dirty="0" err="1">
                <a:ea typeface="ＭＳ Ｐゴシック" pitchFamily="-128" charset="-128"/>
              </a:rPr>
              <a:t>espect</a:t>
            </a:r>
            <a:endParaRPr lang="de-DE" sz="2000" dirty="0">
              <a:ea typeface="ＭＳ Ｐゴシック" pitchFamily="-12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sz="2000" dirty="0">
                <a:solidFill>
                  <a:srgbClr val="BE0028"/>
                </a:solidFill>
                <a:ea typeface="ＭＳ Ｐゴシック" pitchFamily="-128" charset="-128"/>
              </a:rPr>
              <a:t>S</a:t>
            </a:r>
            <a:r>
              <a:rPr lang="de-DE" sz="2000" dirty="0">
                <a:ea typeface="ＭＳ Ｐゴシック" pitchFamily="-128" charset="-128"/>
              </a:rPr>
              <a:t> </a:t>
            </a:r>
            <a:r>
              <a:rPr lang="de-DE" sz="2000" dirty="0" err="1">
                <a:ea typeface="ＭＳ Ｐゴシック" pitchFamily="-128" charset="-128"/>
              </a:rPr>
              <a:t>upport</a:t>
            </a:r>
            <a:endParaRPr lang="de-DE" sz="2000" dirty="0">
              <a:ea typeface="ＭＳ Ｐゴシック" pitchFamily="-128" charset="-128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de-DE" sz="2000" dirty="0">
                <a:solidFill>
                  <a:srgbClr val="BE0028"/>
                </a:solidFill>
                <a:ea typeface="ＭＳ Ｐゴシック" pitchFamily="-128" charset="-128"/>
              </a:rPr>
              <a:t>E</a:t>
            </a:r>
            <a:r>
              <a:rPr lang="de-DE" sz="2000" dirty="0">
                <a:ea typeface="ＭＳ Ｐゴシック" pitchFamily="-128" charset="-128"/>
              </a:rPr>
              <a:t> </a:t>
            </a:r>
            <a:r>
              <a:rPr lang="de-DE" sz="2000" dirty="0" err="1" smtClean="0">
                <a:ea typeface="ＭＳ Ｐゴシック" pitchFamily="-128" charset="-128"/>
              </a:rPr>
              <a:t>xplore</a:t>
            </a:r>
            <a:endParaRPr lang="de-DE" sz="2000" dirty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6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err="1" smtClean="0">
                <a:solidFill>
                  <a:srgbClr val="004B96"/>
                </a:solidFill>
                <a:cs typeface="Arial" charset="0"/>
              </a:rPr>
              <a:t>Application</a:t>
            </a:r>
            <a:r>
              <a:rPr lang="de-DE" sz="2800" dirty="0" smtClean="0">
                <a:solidFill>
                  <a:srgbClr val="004B96"/>
                </a:solidFill>
                <a:cs typeface="Arial" charset="0"/>
              </a:rPr>
              <a:t> </a:t>
            </a:r>
            <a:r>
              <a:rPr lang="de-DE" sz="2800" dirty="0" err="1" smtClean="0">
                <a:solidFill>
                  <a:srgbClr val="004B96"/>
                </a:solidFill>
                <a:cs typeface="Arial" charset="0"/>
              </a:rPr>
              <a:t>of</a:t>
            </a:r>
            <a:r>
              <a:rPr lang="de-DE" sz="2800" dirty="0" smtClean="0">
                <a:solidFill>
                  <a:srgbClr val="004B96"/>
                </a:solidFill>
                <a:cs typeface="Arial" charset="0"/>
              </a:rPr>
              <a:t> SPIKES</a:t>
            </a:r>
            <a:endParaRPr lang="de-DE" dirty="0">
              <a:solidFill>
                <a:srgbClr val="004B96"/>
              </a:solidFill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1347059" y="1913028"/>
            <a:ext cx="6299270" cy="179066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5463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rgbClr val="4B4B4B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4B4B4B"/>
                </a:solidFill>
              </a:rPr>
              <a:t>Idea </a:t>
            </a:r>
            <a:r>
              <a:rPr lang="en-US" sz="2000" dirty="0">
                <a:solidFill>
                  <a:srgbClr val="4B4B4B"/>
                </a:solidFill>
              </a:rPr>
              <a:t>of how to structure a good consultation</a:t>
            </a:r>
          </a:p>
          <a:p>
            <a:pPr marL="342900" indent="-342900">
              <a:buFont typeface="Arial" charset="0"/>
              <a:buChar char="•"/>
            </a:pPr>
            <a:endParaRPr lang="de-DE" sz="2000" dirty="0">
              <a:solidFill>
                <a:srgbClr val="4B4B4B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4B4B4B"/>
                </a:solidFill>
              </a:rPr>
              <a:t>Application should be flexible and patient centered</a:t>
            </a:r>
          </a:p>
        </p:txBody>
      </p:sp>
    </p:spTree>
    <p:extLst>
      <p:ext uri="{BB962C8B-B14F-4D97-AF65-F5344CB8AC3E}">
        <p14:creationId xmlns:p14="http://schemas.microsoft.com/office/powerpoint/2010/main" val="41462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30</a:t>
            </a:r>
            <a:endParaRPr lang="de-DE" altLang="de-DE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2413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rgbClr val="004B96"/>
                </a:solidFill>
              </a:rPr>
              <a:t>Methods</a:t>
            </a:r>
            <a:endParaRPr lang="de-DE" dirty="0">
              <a:solidFill>
                <a:srgbClr val="004B9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31</a:t>
            </a:r>
            <a:endParaRPr lang="de-DE" altLang="de-DE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sz="2000" dirty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Multicenter </a:t>
            </a:r>
            <a:r>
              <a:rPr lang="de-DE" sz="2000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Study </a:t>
            </a:r>
            <a:r>
              <a:rPr lang="de-DE" sz="2000" dirty="0" err="1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GULiVer</a:t>
            </a:r>
            <a:endParaRPr lang="de-DE" sz="2000" dirty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de-DE" sz="2000" dirty="0" smtClean="0">
                <a:latin typeface="Arial" charset="0"/>
                <a:ea typeface="ＭＳ Ｐゴシック" pitchFamily="34" charset="-128"/>
              </a:rPr>
              <a:t>Gent </a:t>
            </a:r>
            <a:r>
              <a:rPr lang="de-DE" sz="2000" dirty="0">
                <a:latin typeface="Arial" charset="0"/>
                <a:ea typeface="ＭＳ Ｐゴシック" pitchFamily="34" charset="-128"/>
              </a:rPr>
              <a:t>(B), Utrecht (NL), Liverpool (UK), Verona (I)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lay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people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in a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shopping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center</a:t>
            </a:r>
            <a:endParaRPr lang="de-DE" sz="2000" dirty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de-DE" sz="2000" dirty="0" smtClean="0">
              <a:latin typeface="Arial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e-DE" sz="2000" dirty="0" err="1">
                <a:solidFill>
                  <a:srgbClr val="BE0028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de-DE" sz="2000" dirty="0" err="1" smtClean="0">
                <a:solidFill>
                  <a:srgbClr val="BE0028"/>
                </a:solidFill>
                <a:latin typeface="Arial" charset="0"/>
                <a:ea typeface="ＭＳ Ｐゴシック" pitchFamily="34" charset="-128"/>
              </a:rPr>
              <a:t>rocedure</a:t>
            </a:r>
            <a:r>
              <a:rPr lang="de-DE" sz="2000" dirty="0" smtClean="0">
                <a:solidFill>
                  <a:srgbClr val="BE0028"/>
                </a:solidFill>
                <a:latin typeface="Arial" charset="0"/>
                <a:ea typeface="ＭＳ Ｐゴシック" pitchFamily="34" charset="-128"/>
              </a:rPr>
              <a:t> </a:t>
            </a:r>
            <a:endParaRPr lang="de-DE" sz="2000" dirty="0">
              <a:solidFill>
                <a:srgbClr val="BE0028"/>
              </a:solidFill>
              <a:latin typeface="Arial" charset="0"/>
              <a:ea typeface="ＭＳ Ｐゴシック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trigger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tapes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: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video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of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an OSCE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focus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groups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with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suggestions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for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a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good</a:t>
            </a:r>
            <a:r>
              <a:rPr lang="de-DE" sz="20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Arial" charset="0"/>
                <a:ea typeface="ＭＳ Ｐゴシック" pitchFamily="34" charset="-128"/>
              </a:rPr>
              <a:t>consultation</a:t>
            </a:r>
            <a:endParaRPr lang="de-DE" sz="20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solidFill>
                  <a:schemeClr val="accent3"/>
                </a:solidFill>
              </a:rPr>
              <a:t>Results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Folie </a:t>
            </a:r>
            <a:fld id="{659607FB-EF11-4F14-B55A-73B17DE5BC13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613110"/>
            <a:ext cx="91424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6" y="2101850"/>
            <a:ext cx="6740525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33</a:t>
            </a:r>
            <a:endParaRPr lang="de-DE" altLang="de-DE" dirty="0"/>
          </a:p>
        </p:txBody>
      </p:sp>
      <p:sp>
        <p:nvSpPr>
          <p:cNvPr id="6" name="Rechteck 5"/>
          <p:cNvSpPr/>
          <p:nvPr/>
        </p:nvSpPr>
        <p:spPr>
          <a:xfrm>
            <a:off x="1886140" y="4570488"/>
            <a:ext cx="540845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err="1" smtClean="0">
                <a:solidFill>
                  <a:schemeClr val="accent3"/>
                </a:solidFill>
              </a:rPr>
              <a:t>Thank</a:t>
            </a:r>
            <a:r>
              <a:rPr lang="de-DE" sz="3200" dirty="0" smtClean="0">
                <a:solidFill>
                  <a:schemeClr val="accent3"/>
                </a:solidFill>
              </a:rPr>
              <a:t> </a:t>
            </a:r>
            <a:r>
              <a:rPr lang="de-DE" sz="3200" dirty="0" err="1" smtClean="0">
                <a:solidFill>
                  <a:schemeClr val="accent3"/>
                </a:solidFill>
              </a:rPr>
              <a:t>you</a:t>
            </a:r>
            <a:r>
              <a:rPr lang="de-DE" sz="3200" dirty="0" smtClean="0">
                <a:solidFill>
                  <a:schemeClr val="accent3"/>
                </a:solidFill>
              </a:rPr>
              <a:t> </a:t>
            </a:r>
            <a:r>
              <a:rPr lang="de-DE" sz="3200" dirty="0" err="1" smtClean="0">
                <a:solidFill>
                  <a:schemeClr val="accent3"/>
                </a:solidFill>
              </a:rPr>
              <a:t>for</a:t>
            </a:r>
            <a:r>
              <a:rPr lang="de-DE" sz="3200" dirty="0" smtClean="0">
                <a:solidFill>
                  <a:schemeClr val="accent3"/>
                </a:solidFill>
              </a:rPr>
              <a:t> </a:t>
            </a:r>
            <a:r>
              <a:rPr lang="de-DE" sz="3200" dirty="0" err="1" smtClean="0">
                <a:solidFill>
                  <a:schemeClr val="accent3"/>
                </a:solidFill>
              </a:rPr>
              <a:t>your</a:t>
            </a:r>
            <a:r>
              <a:rPr lang="de-DE" sz="3200" dirty="0" smtClean="0">
                <a:solidFill>
                  <a:schemeClr val="accent3"/>
                </a:solidFill>
              </a:rPr>
              <a:t> </a:t>
            </a:r>
            <a:r>
              <a:rPr lang="de-DE" sz="3200" dirty="0" err="1" smtClean="0">
                <a:solidFill>
                  <a:schemeClr val="accent3"/>
                </a:solidFill>
              </a:rPr>
              <a:t>attention</a:t>
            </a:r>
            <a:r>
              <a:rPr lang="de-DE" sz="3200" dirty="0" smtClean="0">
                <a:solidFill>
                  <a:schemeClr val="accent3"/>
                </a:solidFill>
              </a:rPr>
              <a:t>!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1595992" y="6029135"/>
            <a:ext cx="596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Email: </a:t>
            </a:r>
            <a:r>
              <a:rPr lang="de-DE" dirty="0" err="1"/>
              <a:t>alexander.wuensch@uniklinik-freiburg.de</a:t>
            </a:r>
            <a:endParaRPr lang="de-DE" dirty="0"/>
          </a:p>
        </p:txBody>
      </p:sp>
      <p:pic>
        <p:nvPicPr>
          <p:cNvPr id="12292" name="Picture 4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84" y="722342"/>
            <a:ext cx="5639031" cy="37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4294967295"/>
          </p:nvPr>
        </p:nvSpPr>
        <p:spPr>
          <a:xfrm>
            <a:off x="380668" y="1628800"/>
            <a:ext cx="8532000" cy="47704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 smtClean="0"/>
          </a:p>
          <a:p>
            <a:pPr lvl="1" indent="0">
              <a:buNone/>
            </a:pPr>
            <a:endParaRPr lang="en-US" sz="2800" dirty="0" smtClean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369332"/>
          </a:xfrm>
        </p:spPr>
        <p:txBody>
          <a:bodyPr/>
          <a:lstStyle/>
          <a:p>
            <a:endParaRPr lang="en-US" sz="2400" dirty="0">
              <a:solidFill>
                <a:srgbClr val="BE0028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920" y="4779149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Ich</a:t>
            </a:r>
            <a:r>
              <a:rPr lang="fr-FR" sz="2800" dirty="0" smtClean="0"/>
              <a:t> </a:t>
            </a:r>
            <a:r>
              <a:rPr lang="fr-FR" sz="2800" dirty="0" err="1" smtClean="0"/>
              <a:t>freue</a:t>
            </a:r>
            <a:r>
              <a:rPr lang="fr-FR" sz="2800" dirty="0" smtClean="0"/>
              <a:t> </a:t>
            </a:r>
            <a:r>
              <a:rPr lang="fr-FR" sz="2800" dirty="0" err="1" smtClean="0"/>
              <a:t>mich</a:t>
            </a:r>
            <a:r>
              <a:rPr lang="fr-FR" sz="2800" dirty="0" smtClean="0"/>
              <a:t> </a:t>
            </a:r>
            <a:r>
              <a:rPr lang="fr-FR" sz="2800" dirty="0" err="1" smtClean="0"/>
              <a:t>auf</a:t>
            </a:r>
            <a:r>
              <a:rPr lang="fr-FR" sz="2800" dirty="0" smtClean="0"/>
              <a:t> </a:t>
            </a:r>
            <a:r>
              <a:rPr lang="fr-FR" sz="2800" dirty="0" err="1" smtClean="0"/>
              <a:t>Ihre</a:t>
            </a:r>
            <a:r>
              <a:rPr lang="fr-FR" sz="2800" dirty="0" smtClean="0"/>
              <a:t> </a:t>
            </a:r>
            <a:r>
              <a:rPr lang="fr-FR" sz="2800" dirty="0" err="1" smtClean="0"/>
              <a:t>Kommentare</a:t>
            </a:r>
            <a:r>
              <a:rPr lang="fr-FR" sz="2800" dirty="0" smtClean="0"/>
              <a:t> </a:t>
            </a:r>
            <a:r>
              <a:rPr lang="fr-FR" sz="2800" dirty="0" err="1" smtClean="0"/>
              <a:t>und</a:t>
            </a:r>
            <a:r>
              <a:rPr lang="fr-FR" sz="2800" dirty="0" smtClean="0"/>
              <a:t> </a:t>
            </a:r>
            <a:r>
              <a:rPr lang="fr-FR" sz="2800" dirty="0" err="1" smtClean="0"/>
              <a:t>Fragen</a:t>
            </a:r>
            <a:r>
              <a:rPr lang="fr-FR" sz="2800" b="1" dirty="0" smtClean="0"/>
              <a:t>!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909462" y="1246682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Je me réjouis de vos commentaires et questions!</a:t>
            </a:r>
            <a:endParaRPr lang="de-DE" sz="28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06000" y="3681029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 </a:t>
            </a:r>
            <a:r>
              <a:rPr lang="fr-FR" sz="2800" dirty="0" err="1" smtClean="0"/>
              <a:t>am</a:t>
            </a:r>
            <a:r>
              <a:rPr lang="fr-FR" sz="2800" dirty="0" smtClean="0"/>
              <a:t> happy for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comments</a:t>
            </a:r>
            <a:r>
              <a:rPr lang="fr-FR" sz="2800" dirty="0" smtClean="0"/>
              <a:t> and questions!  </a:t>
            </a:r>
            <a:endParaRPr lang="de-DE" sz="2800" dirty="0"/>
          </a:p>
        </p:txBody>
      </p:sp>
      <p:sp>
        <p:nvSpPr>
          <p:cNvPr id="14" name="Textfeld 12"/>
          <p:cNvSpPr txBox="1"/>
          <p:nvPr/>
        </p:nvSpPr>
        <p:spPr>
          <a:xfrm>
            <a:off x="3563888" y="246983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Tijd</a:t>
            </a:r>
            <a:r>
              <a:rPr lang="fr-FR" sz="2800" dirty="0" smtClean="0"/>
              <a:t> </a:t>
            </a:r>
            <a:r>
              <a:rPr lang="fr-FR" sz="2800" dirty="0" err="1" smtClean="0"/>
              <a:t>voor</a:t>
            </a:r>
            <a:r>
              <a:rPr lang="fr-FR" sz="2800" dirty="0" smtClean="0"/>
              <a:t> </a:t>
            </a:r>
            <a:r>
              <a:rPr lang="fr-FR" sz="2800" dirty="0" err="1" smtClean="0"/>
              <a:t>uw</a:t>
            </a:r>
            <a:r>
              <a:rPr lang="fr-FR" sz="2800" dirty="0" smtClean="0"/>
              <a:t> </a:t>
            </a:r>
            <a:r>
              <a:rPr lang="fr-FR" sz="2800" dirty="0" err="1" smtClean="0"/>
              <a:t>commentaren</a:t>
            </a:r>
            <a:r>
              <a:rPr lang="fr-FR" sz="2800" dirty="0" smtClean="0"/>
              <a:t> en </a:t>
            </a:r>
            <a:r>
              <a:rPr lang="fr-FR" sz="2800" dirty="0" err="1" smtClean="0"/>
              <a:t>vragen</a:t>
            </a:r>
            <a:r>
              <a:rPr lang="fr-FR" sz="2800" dirty="0" smtClean="0"/>
              <a:t>!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44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861774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accent3"/>
                </a:solidFill>
              </a:rPr>
              <a:t>I. </a:t>
            </a:r>
            <a:r>
              <a:rPr lang="de-DE" sz="2800" dirty="0" err="1">
                <a:solidFill>
                  <a:schemeClr val="accent3"/>
                </a:solidFill>
              </a:rPr>
              <a:t>Introduction</a:t>
            </a:r>
            <a:r>
              <a:rPr lang="de-DE" sz="2800" dirty="0">
                <a:solidFill>
                  <a:schemeClr val="accent3"/>
                </a:solidFill>
              </a:rPr>
              <a:t> (</a:t>
            </a:r>
            <a:r>
              <a:rPr lang="de-DE" sz="2800" dirty="0" smtClean="0">
                <a:solidFill>
                  <a:schemeClr val="accent3"/>
                </a:solidFill>
              </a:rPr>
              <a:t>1)</a:t>
            </a:r>
            <a:br>
              <a:rPr lang="de-DE" sz="2800" dirty="0" smtClean="0">
                <a:solidFill>
                  <a:schemeClr val="accent3"/>
                </a:solidFill>
              </a:rPr>
            </a:br>
            <a:r>
              <a:rPr lang="de-DE" sz="2800" dirty="0" err="1" smtClean="0">
                <a:solidFill>
                  <a:schemeClr val="accent3"/>
                </a:solidFill>
              </a:rPr>
              <a:t>Psychosocial</a:t>
            </a:r>
            <a:r>
              <a:rPr lang="de-DE" sz="2800" dirty="0" smtClean="0">
                <a:solidFill>
                  <a:schemeClr val="accent3"/>
                </a:solidFill>
              </a:rPr>
              <a:t> Support at </a:t>
            </a:r>
            <a:r>
              <a:rPr lang="de-DE" sz="2800" dirty="0" err="1" smtClean="0">
                <a:solidFill>
                  <a:schemeClr val="accent3"/>
                </a:solidFill>
              </a:rPr>
              <a:t>the</a:t>
            </a:r>
            <a:r>
              <a:rPr lang="de-DE" sz="2800" dirty="0" smtClean="0">
                <a:solidFill>
                  <a:schemeClr val="accent3"/>
                </a:solidFill>
              </a:rPr>
              <a:t> Medical Center Freiburg </a:t>
            </a:r>
            <a:endParaRPr lang="de-DE" sz="2800" b="1" dirty="0">
              <a:solidFill>
                <a:schemeClr val="accent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" y="1562765"/>
            <a:ext cx="2032000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34" y="1561176"/>
            <a:ext cx="1897062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85" y="1561176"/>
            <a:ext cx="2019300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6" y="1562766"/>
            <a:ext cx="2422507" cy="3959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6586252" y="1269506"/>
            <a:ext cx="0" cy="47318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chemeClr val="accent3"/>
                </a:solidFill>
              </a:rPr>
              <a:t>I. </a:t>
            </a:r>
            <a:r>
              <a:rPr lang="de-DE" sz="2800" dirty="0" err="1" smtClean="0">
                <a:solidFill>
                  <a:schemeClr val="accent3"/>
                </a:solidFill>
              </a:rPr>
              <a:t>Introduction</a:t>
            </a:r>
            <a:r>
              <a:rPr lang="de-DE" sz="2800" dirty="0" smtClean="0">
                <a:solidFill>
                  <a:schemeClr val="accent3"/>
                </a:solidFill>
              </a:rPr>
              <a:t> (2)</a:t>
            </a:r>
            <a:endParaRPr lang="de-DE" sz="2800" dirty="0">
              <a:solidFill>
                <a:schemeClr val="accent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</a:pPr>
            <a:endParaRPr lang="de-DE" dirty="0" smtClean="0">
              <a:latin typeface="Arial"/>
              <a:ea typeface="ＭＳ Ｐゴシック" charset="0"/>
              <a:cs typeface="Arial"/>
            </a:endParaRPr>
          </a:p>
          <a:p>
            <a:pPr marL="812800" indent="-812800">
              <a:lnSpc>
                <a:spcPct val="90000"/>
              </a:lnSpc>
            </a:pPr>
            <a:endParaRPr lang="de-DE" dirty="0" smtClean="0">
              <a:latin typeface="Arial"/>
              <a:cs typeface="Arial"/>
            </a:endParaRPr>
          </a:p>
          <a:p>
            <a:pPr marL="812800" indent="-812800" algn="ctr">
              <a:lnSpc>
                <a:spcPct val="90000"/>
              </a:lnSpc>
            </a:pPr>
            <a:endParaRPr lang="de-DE" dirty="0" smtClean="0">
              <a:latin typeface="Arial"/>
              <a:cs typeface="Arial"/>
            </a:endParaRPr>
          </a:p>
          <a:p>
            <a:pPr marL="812800" indent="-812800" algn="ctr">
              <a:lnSpc>
                <a:spcPct val="90000"/>
              </a:lnSpc>
            </a:pPr>
            <a:endParaRPr lang="de-DE" dirty="0">
              <a:latin typeface="Arial"/>
              <a:cs typeface="Arial"/>
            </a:endParaRPr>
          </a:p>
          <a:p>
            <a:pPr marL="812800" indent="-812800" algn="ctr">
              <a:lnSpc>
                <a:spcPct val="90000"/>
              </a:lnSpc>
            </a:pPr>
            <a:r>
              <a:rPr lang="de-DE" dirty="0" smtClean="0">
                <a:latin typeface="Arial"/>
                <a:cs typeface="Arial"/>
              </a:rPr>
              <a:t>Who </a:t>
            </a:r>
            <a:r>
              <a:rPr lang="de-DE" dirty="0" err="1" smtClean="0">
                <a:latin typeface="Arial"/>
                <a:cs typeface="Arial"/>
              </a:rPr>
              <a:t>are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you</a:t>
            </a:r>
            <a:r>
              <a:rPr lang="de-DE" dirty="0" smtClean="0">
                <a:latin typeface="Arial"/>
                <a:cs typeface="Arial"/>
              </a:rPr>
              <a:t>?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0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92443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4B96"/>
                </a:solidFill>
                <a:latin typeface="Calibri" charset="0"/>
                <a:ea typeface="ＭＳ Ｐゴシック" charset="0"/>
              </a:rPr>
              <a:t>II. </a:t>
            </a:r>
            <a:r>
              <a:rPr lang="de-DE" sz="3200" dirty="0">
                <a:solidFill>
                  <a:srgbClr val="004B96"/>
                </a:solidFill>
                <a:latin typeface="Calibri" charset="0"/>
                <a:ea typeface="ＭＳ Ｐゴシック" charset="0"/>
              </a:rPr>
              <a:t>Film </a:t>
            </a:r>
            <a:r>
              <a:rPr lang="de-DE" sz="3200" i="1" dirty="0" err="1">
                <a:solidFill>
                  <a:srgbClr val="004B96"/>
                </a:solidFill>
                <a:latin typeface="Calibri" charset="0"/>
                <a:ea typeface="ＭＳ Ｐゴシック" charset="0"/>
              </a:rPr>
              <a:t>Stop</a:t>
            </a:r>
            <a:r>
              <a:rPr lang="de-DE" sz="3200" i="1" dirty="0">
                <a:solidFill>
                  <a:srgbClr val="004B96"/>
                </a:solidFill>
                <a:latin typeface="Calibri" charset="0"/>
                <a:ea typeface="ＭＳ Ｐゴシック" charset="0"/>
              </a:rPr>
              <a:t> on </a:t>
            </a:r>
            <a:r>
              <a:rPr lang="de-DE" sz="3200" i="1" dirty="0" err="1">
                <a:solidFill>
                  <a:srgbClr val="004B96"/>
                </a:solidFill>
                <a:latin typeface="Calibri" charset="0"/>
                <a:ea typeface="ＭＳ Ｐゴシック" charset="0"/>
              </a:rPr>
              <a:t>track</a:t>
            </a:r>
            <a:endParaRPr lang="de-DE" sz="3200" dirty="0">
              <a:solidFill>
                <a:srgbClr val="004B9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6" descr="U:\Eigene Bilder\38_Halt_auf_freier_Stre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7" y="1262864"/>
            <a:ext cx="4043362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219454" y="6030126"/>
            <a:ext cx="5948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https://www.youtube.com/watch?v=5iexhIc4gus</a:t>
            </a:r>
          </a:p>
        </p:txBody>
      </p:sp>
    </p:spTree>
    <p:extLst>
      <p:ext uri="{BB962C8B-B14F-4D97-AF65-F5344CB8AC3E}">
        <p14:creationId xmlns:p14="http://schemas.microsoft.com/office/powerpoint/2010/main" val="20168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endParaRPr lang="de-D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In 40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years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physician‘s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professional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life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: </a:t>
            </a:r>
            <a:br>
              <a:rPr lang="de-DE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150 000 – 200 000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consultations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with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patients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or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family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members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Fallowfield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2002)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de-D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r>
              <a:rPr lang="de-DE" dirty="0" err="1">
                <a:latin typeface="Arial" charset="0"/>
                <a:ea typeface="ＭＳ Ｐゴシック" charset="0"/>
                <a:cs typeface="Arial" charset="0"/>
              </a:rPr>
              <a:t>H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ardly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Arial" charset="0"/>
              </a:rPr>
              <a:t>no</a:t>
            </a:r>
            <a:r>
              <a:rPr lang="de-DE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Arial" charset="0"/>
              </a:rPr>
              <a:t>training</a:t>
            </a:r>
            <a:r>
              <a:rPr lang="de-DE" dirty="0"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communication</a:t>
            </a:r>
            <a:endParaRPr lang="de-DE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endParaRPr lang="de-DE" dirty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psychologist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key</a:t>
            </a:r>
            <a:r>
              <a:rPr lang="de-DE" dirty="0" smtClean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de-DE" dirty="0" err="1" smtClean="0">
                <a:latin typeface="Arial" charset="0"/>
                <a:ea typeface="ＭＳ Ｐゴシック" charset="0"/>
                <a:cs typeface="Arial" charset="0"/>
              </a:rPr>
              <a:t>work</a:t>
            </a:r>
            <a:endParaRPr lang="de-DE" dirty="0">
              <a:latin typeface="Arial" charset="0"/>
              <a:ea typeface="ＭＳ Ｐゴシック" charset="0"/>
              <a:cs typeface="Arial" charset="0"/>
            </a:endParaRPr>
          </a:p>
          <a:p>
            <a:endParaRPr lang="de-DE" dirty="0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latin typeface="Arial" charset="0"/>
                <a:ea typeface="ＭＳ Ｐゴシック" charset="0"/>
                <a:cs typeface="Arial" charset="0"/>
              </a:rPr>
              <a:t> Communication Skills Training (CST)? (1)</a:t>
            </a:r>
          </a:p>
        </p:txBody>
      </p:sp>
    </p:spTree>
    <p:extLst>
      <p:ext uri="{BB962C8B-B14F-4D97-AF65-F5344CB8AC3E}">
        <p14:creationId xmlns:p14="http://schemas.microsoft.com/office/powerpoint/2010/main" val="37466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DCDEEE8-3B55-4518-8B2A-6D53AA778E8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6000" y="306000"/>
            <a:ext cx="853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2800" dirty="0" smtClean="0">
                <a:solidFill>
                  <a:srgbClr val="004B96"/>
                </a:solidFill>
                <a:cs typeface="Arial" charset="0"/>
              </a:rPr>
              <a:t>III. </a:t>
            </a:r>
            <a:r>
              <a:rPr lang="de-DE" sz="2800" dirty="0" err="1">
                <a:solidFill>
                  <a:srgbClr val="004B96"/>
                </a:solidFill>
                <a:cs typeface="Arial" charset="0"/>
              </a:rPr>
              <a:t>Why</a:t>
            </a:r>
            <a:r>
              <a:rPr lang="de-DE" sz="2800" dirty="0">
                <a:solidFill>
                  <a:srgbClr val="004B96"/>
                </a:solidFill>
                <a:cs typeface="Arial" charset="0"/>
              </a:rPr>
              <a:t> CST? </a:t>
            </a:r>
            <a:r>
              <a:rPr lang="en-US" sz="2800" dirty="0">
                <a:solidFill>
                  <a:srgbClr val="004B96"/>
                </a:solidFill>
                <a:cs typeface="Arial" charset="0"/>
              </a:rPr>
              <a:t>Effects of good communication</a:t>
            </a:r>
            <a:endParaRPr lang="de-DE" sz="2800" dirty="0">
              <a:solidFill>
                <a:srgbClr val="004B96"/>
              </a:solidFill>
              <a:cs typeface="Arial" charset="0"/>
            </a:endParaRPr>
          </a:p>
        </p:txBody>
      </p:sp>
      <p:sp>
        <p:nvSpPr>
          <p:cNvPr id="9" name="Inhaltsplatzhalter 5"/>
          <p:cNvSpPr>
            <a:spLocks noGrp="1"/>
          </p:cNvSpPr>
          <p:nvPr>
            <p:ph sz="quarter" idx="13"/>
          </p:nvPr>
        </p:nvSpPr>
        <p:spPr>
          <a:xfrm>
            <a:off x="306775" y="1187559"/>
            <a:ext cx="8531225" cy="477361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/>
              <a:buChar char="•"/>
            </a:pPr>
            <a:r>
              <a:rPr lang="de-DE" dirty="0" err="1" smtClean="0">
                <a:solidFill>
                  <a:srgbClr val="4B4B4B"/>
                </a:solidFill>
              </a:rPr>
              <a:t>Good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communication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has</a:t>
            </a:r>
            <a:r>
              <a:rPr lang="de-DE" dirty="0" smtClean="0">
                <a:solidFill>
                  <a:srgbClr val="4B4B4B"/>
                </a:solidFill>
              </a:rPr>
              <a:t> an </a:t>
            </a:r>
            <a:r>
              <a:rPr lang="de-DE" dirty="0" err="1" smtClean="0">
                <a:solidFill>
                  <a:srgbClr val="4B4B4B"/>
                </a:solidFill>
              </a:rPr>
              <a:t>impact</a:t>
            </a:r>
            <a:r>
              <a:rPr lang="de-DE" dirty="0" smtClean="0">
                <a:solidFill>
                  <a:srgbClr val="4B4B4B"/>
                </a:solidFill>
              </a:rPr>
              <a:t> on</a:t>
            </a: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r</a:t>
            </a:r>
            <a:r>
              <a:rPr lang="de-DE" dirty="0" err="1" smtClean="0">
                <a:solidFill>
                  <a:srgbClr val="4B4B4B"/>
                </a:solidFill>
              </a:rPr>
              <a:t>educed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psychological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distress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of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patients</a:t>
            </a:r>
            <a:endParaRPr lang="de-DE" dirty="0" smtClean="0">
              <a:solidFill>
                <a:srgbClr val="4B4B4B"/>
              </a:solidFill>
            </a:endParaRP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i</a:t>
            </a:r>
            <a:r>
              <a:rPr lang="de-DE" dirty="0" err="1" smtClean="0">
                <a:solidFill>
                  <a:srgbClr val="4B4B4B"/>
                </a:solidFill>
              </a:rPr>
              <a:t>ncrease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of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quality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smtClean="0">
                <a:solidFill>
                  <a:srgbClr val="4B4B4B"/>
                </a:solidFill>
              </a:rPr>
              <a:t>in </a:t>
            </a:r>
            <a:r>
              <a:rPr lang="de-DE" dirty="0" err="1">
                <a:solidFill>
                  <a:srgbClr val="4B4B4B"/>
                </a:solidFill>
              </a:rPr>
              <a:t>life</a:t>
            </a:r>
            <a:endParaRPr lang="de-DE" dirty="0">
              <a:solidFill>
                <a:srgbClr val="4B4B4B"/>
              </a:solidFill>
            </a:endParaRP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i</a:t>
            </a:r>
            <a:r>
              <a:rPr lang="de-DE" dirty="0" err="1" smtClean="0">
                <a:solidFill>
                  <a:srgbClr val="4B4B4B"/>
                </a:solidFill>
              </a:rPr>
              <a:t>ncrease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>
                <a:solidFill>
                  <a:srgbClr val="4B4B4B"/>
                </a:solidFill>
              </a:rPr>
              <a:t>in </a:t>
            </a:r>
            <a:r>
              <a:rPr lang="de-DE" dirty="0" err="1">
                <a:solidFill>
                  <a:srgbClr val="4B4B4B"/>
                </a:solidFill>
              </a:rPr>
              <a:t>compliance</a:t>
            </a:r>
            <a:endParaRPr lang="de-DE" dirty="0">
              <a:solidFill>
                <a:srgbClr val="4B4B4B"/>
              </a:solidFill>
            </a:endParaRP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reduction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of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psychological</a:t>
            </a:r>
            <a:r>
              <a:rPr lang="de-DE" dirty="0">
                <a:solidFill>
                  <a:srgbClr val="4B4B4B"/>
                </a:solidFill>
              </a:rPr>
              <a:t> and </a:t>
            </a:r>
            <a:r>
              <a:rPr lang="de-DE" dirty="0" err="1">
                <a:solidFill>
                  <a:srgbClr val="4B4B4B"/>
                </a:solidFill>
              </a:rPr>
              <a:t>somatic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symptoms</a:t>
            </a:r>
            <a:endParaRPr lang="de-DE" dirty="0">
              <a:solidFill>
                <a:srgbClr val="4B4B4B"/>
              </a:solidFill>
            </a:endParaRP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l</a:t>
            </a:r>
            <a:r>
              <a:rPr lang="de-DE" dirty="0" err="1" smtClean="0">
                <a:solidFill>
                  <a:srgbClr val="4B4B4B"/>
                </a:solidFill>
              </a:rPr>
              <a:t>ower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>
                <a:solidFill>
                  <a:srgbClr val="4B4B4B"/>
                </a:solidFill>
              </a:rPr>
              <a:t>rate in </a:t>
            </a:r>
            <a:r>
              <a:rPr lang="de-DE" dirty="0" err="1">
                <a:solidFill>
                  <a:srgbClr val="4B4B4B"/>
                </a:solidFill>
              </a:rPr>
              <a:t>burnout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of</a:t>
            </a:r>
            <a:r>
              <a:rPr lang="de-DE" dirty="0">
                <a:solidFill>
                  <a:srgbClr val="4B4B4B"/>
                </a:solidFill>
              </a:rPr>
              <a:t> </a:t>
            </a:r>
            <a:r>
              <a:rPr lang="de-DE" dirty="0" err="1" smtClean="0">
                <a:solidFill>
                  <a:srgbClr val="4B4B4B"/>
                </a:solidFill>
              </a:rPr>
              <a:t>physicians</a:t>
            </a:r>
            <a:r>
              <a:rPr lang="de-DE" dirty="0" smtClean="0">
                <a:solidFill>
                  <a:srgbClr val="4B4B4B"/>
                </a:solidFill>
              </a:rPr>
              <a:t/>
            </a:r>
            <a:br>
              <a:rPr lang="de-DE" dirty="0" smtClean="0">
                <a:solidFill>
                  <a:srgbClr val="4B4B4B"/>
                </a:solidFill>
              </a:rPr>
            </a:br>
            <a:r>
              <a:rPr lang="de-DE" dirty="0" smtClean="0">
                <a:solidFill>
                  <a:srgbClr val="4B4B4B"/>
                </a:solidFill>
              </a:rPr>
              <a:t>(Stiefel </a:t>
            </a:r>
            <a:r>
              <a:rPr lang="de-DE" dirty="0">
                <a:solidFill>
                  <a:srgbClr val="4B4B4B"/>
                </a:solidFill>
              </a:rPr>
              <a:t>et </a:t>
            </a:r>
            <a:r>
              <a:rPr lang="de-DE" dirty="0" smtClean="0">
                <a:solidFill>
                  <a:srgbClr val="4B4B4B"/>
                </a:solidFill>
              </a:rPr>
              <a:t>al., </a:t>
            </a:r>
            <a:r>
              <a:rPr lang="de-DE" dirty="0">
                <a:solidFill>
                  <a:srgbClr val="4B4B4B"/>
                </a:solidFill>
              </a:rPr>
              <a:t>2006)</a:t>
            </a:r>
          </a:p>
          <a:p>
            <a:pPr marL="685800" lvl="1">
              <a:lnSpc>
                <a:spcPct val="150000"/>
              </a:lnSpc>
              <a:spcBef>
                <a:spcPct val="50000"/>
              </a:spcBef>
              <a:buFont typeface="Courier New"/>
              <a:buChar char="o"/>
            </a:pPr>
            <a:r>
              <a:rPr lang="de-DE" dirty="0" err="1">
                <a:solidFill>
                  <a:srgbClr val="4B4B4B"/>
                </a:solidFill>
              </a:rPr>
              <a:t>n</a:t>
            </a:r>
            <a:r>
              <a:rPr lang="de-DE" dirty="0" err="1" smtClean="0">
                <a:solidFill>
                  <a:srgbClr val="4B4B4B"/>
                </a:solidFill>
              </a:rPr>
              <a:t>o</a:t>
            </a:r>
            <a:r>
              <a:rPr lang="de-DE" dirty="0" smtClean="0">
                <a:solidFill>
                  <a:srgbClr val="4B4B4B"/>
                </a:solidFill>
              </a:rPr>
              <a:t> </a:t>
            </a:r>
            <a:r>
              <a:rPr lang="de-DE" dirty="0" err="1">
                <a:solidFill>
                  <a:srgbClr val="4B4B4B"/>
                </a:solidFill>
              </a:rPr>
              <a:t>impact</a:t>
            </a:r>
            <a:r>
              <a:rPr lang="de-DE" dirty="0">
                <a:solidFill>
                  <a:srgbClr val="4B4B4B"/>
                </a:solidFill>
              </a:rPr>
              <a:t> on </a:t>
            </a:r>
            <a:r>
              <a:rPr lang="de-DE" dirty="0" err="1">
                <a:solidFill>
                  <a:srgbClr val="4B4B4B"/>
                </a:solidFill>
              </a:rPr>
              <a:t>lengths</a:t>
            </a:r>
            <a:r>
              <a:rPr lang="de-DE" dirty="0">
                <a:solidFill>
                  <a:srgbClr val="4B4B4B"/>
                </a:solidFill>
              </a:rPr>
              <a:t> of </a:t>
            </a:r>
            <a:r>
              <a:rPr lang="de-DE" dirty="0" err="1" smtClean="0">
                <a:solidFill>
                  <a:srgbClr val="4B4B4B"/>
                </a:solidFill>
              </a:rPr>
              <a:t>consultations</a:t>
            </a:r>
            <a:r>
              <a:rPr lang="de-DE" dirty="0" smtClean="0">
                <a:solidFill>
                  <a:srgbClr val="4B4B4B"/>
                </a:solidFill>
              </a:rPr>
              <a:t/>
            </a:r>
            <a:br>
              <a:rPr lang="de-DE" dirty="0" smtClean="0">
                <a:solidFill>
                  <a:srgbClr val="4B4B4B"/>
                </a:solidFill>
              </a:rPr>
            </a:br>
            <a:r>
              <a:rPr lang="de-DE" dirty="0" smtClean="0"/>
              <a:t>(</a:t>
            </a:r>
            <a:r>
              <a:rPr lang="de-DE" dirty="0" err="1" smtClean="0"/>
              <a:t>Wuensch</a:t>
            </a:r>
            <a:r>
              <a:rPr lang="de-DE" dirty="0" smtClean="0"/>
              <a:t> </a:t>
            </a:r>
            <a:r>
              <a:rPr lang="de-DE" dirty="0"/>
              <a:t>et al</a:t>
            </a:r>
            <a:r>
              <a:rPr lang="de-DE" dirty="0" smtClean="0"/>
              <a:t>., </a:t>
            </a:r>
            <a:r>
              <a:rPr lang="de-DE" dirty="0"/>
              <a:t>in </a:t>
            </a:r>
            <a:r>
              <a:rPr lang="de-DE" dirty="0" err="1"/>
              <a:t>preperation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4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30887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4B96"/>
                </a:solidFill>
              </a:rPr>
              <a:t>III. </a:t>
            </a:r>
            <a:r>
              <a:rPr lang="de-DE" sz="2800" dirty="0" err="1">
                <a:solidFill>
                  <a:srgbClr val="004B96"/>
                </a:solidFill>
              </a:rPr>
              <a:t>Why</a:t>
            </a:r>
            <a:r>
              <a:rPr lang="de-DE" sz="2800" dirty="0">
                <a:solidFill>
                  <a:srgbClr val="004B96"/>
                </a:solidFill>
              </a:rPr>
              <a:t> CST</a:t>
            </a:r>
            <a:r>
              <a:rPr lang="de-DE" sz="2800" dirty="0" smtClean="0">
                <a:solidFill>
                  <a:srgbClr val="004B96"/>
                </a:solidFill>
              </a:rPr>
              <a:t>? Communication </a:t>
            </a:r>
            <a:r>
              <a:rPr lang="de-DE" sz="2800" dirty="0" err="1">
                <a:solidFill>
                  <a:srgbClr val="004B96"/>
                </a:solidFill>
              </a:rPr>
              <a:t>can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be</a:t>
            </a:r>
            <a:r>
              <a:rPr lang="de-DE" sz="2800" dirty="0">
                <a:solidFill>
                  <a:srgbClr val="004B96"/>
                </a:solidFill>
              </a:rPr>
              <a:t> </a:t>
            </a:r>
            <a:r>
              <a:rPr lang="de-DE" sz="2800" dirty="0" err="1">
                <a:solidFill>
                  <a:srgbClr val="004B96"/>
                </a:solidFill>
              </a:rPr>
              <a:t>taught</a:t>
            </a:r>
            <a:r>
              <a:rPr lang="de-DE" sz="2800" dirty="0">
                <a:solidFill>
                  <a:srgbClr val="004B96"/>
                </a:solidFill>
              </a:rPr>
              <a:t>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DCDEEE8-3B55-4518-8B2A-6D53AA778E8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half" idx="2"/>
          </p:nvPr>
        </p:nvSpPr>
        <p:spPr>
          <a:xfrm>
            <a:off x="779463" y="2420938"/>
            <a:ext cx="7581900" cy="12604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Not </a:t>
            </a:r>
            <a:r>
              <a:rPr lang="de-DE" sz="2400" dirty="0" err="1" smtClean="0">
                <a:latin typeface="Arial" charset="0"/>
                <a:ea typeface="ＭＳ Ｐゴシック" charset="0"/>
                <a:cs typeface="Arial" charset="0"/>
              </a:rPr>
              <a:t>experience</a:t>
            </a:r>
            <a:r>
              <a:rPr lang="de-DE" sz="2400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but </a:t>
            </a:r>
            <a:r>
              <a:rPr lang="de-DE" sz="2400" dirty="0" err="1">
                <a:latin typeface="Arial" charset="0"/>
                <a:ea typeface="ＭＳ Ｐゴシック" charset="0"/>
                <a:cs typeface="Arial" charset="0"/>
              </a:rPr>
              <a:t>training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Arial" charset="0"/>
              </a:rPr>
              <a:t>improves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Arial" charset="0"/>
              </a:rPr>
              <a:t>communication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Arial" charset="0"/>
              </a:rPr>
              <a:t>skills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de-DE" sz="2400" dirty="0" err="1">
                <a:latin typeface="Arial" charset="0"/>
                <a:ea typeface="ＭＳ Ｐゴシック" charset="0"/>
                <a:cs typeface="Arial" charset="0"/>
              </a:rPr>
              <a:t>physicians</a:t>
            </a:r>
            <a:r>
              <a:rPr lang="de-DE" sz="2400" dirty="0">
                <a:latin typeface="Arial" charset="0"/>
                <a:ea typeface="ＭＳ Ｐゴシック" charset="0"/>
                <a:cs typeface="Arial" charset="0"/>
              </a:rPr>
              <a:t>!</a:t>
            </a:r>
          </a:p>
          <a:p>
            <a:endParaRPr lang="de-DE" sz="2400" dirty="0">
              <a:solidFill>
                <a:srgbClr val="00006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356350" y="3789363"/>
            <a:ext cx="2005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 err="1">
                <a:cs typeface="Arial" charset="0"/>
              </a:rPr>
              <a:t>Fallowfield</a:t>
            </a:r>
            <a:r>
              <a:rPr lang="de-DE" dirty="0">
                <a:cs typeface="Arial" charset="0"/>
              </a:rPr>
              <a:t> (1998)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4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theme/theme1.xml><?xml version="1.0" encoding="utf-8"?>
<a:theme xmlns:a="http://schemas.openxmlformats.org/drawingml/2006/main" name="UKF_PPT_4zu3">
  <a:themeElements>
    <a:clrScheme name="UKF_Farben_PPT">
      <a:dk1>
        <a:srgbClr val="4B4B4B"/>
      </a:dk1>
      <a:lt1>
        <a:srgbClr val="FFFFFF"/>
      </a:lt1>
      <a:dk2>
        <a:srgbClr val="C8C8C8"/>
      </a:dk2>
      <a:lt2>
        <a:srgbClr val="FFFFFF"/>
      </a:lt2>
      <a:accent1>
        <a:srgbClr val="C8C8C8"/>
      </a:accent1>
      <a:accent2>
        <a:srgbClr val="767778"/>
      </a:accent2>
      <a:accent3>
        <a:srgbClr val="004B96"/>
      </a:accent3>
      <a:accent4>
        <a:srgbClr val="73AF55"/>
      </a:accent4>
      <a:accent5>
        <a:srgbClr val="F5AF32"/>
      </a:accent5>
      <a:accent6>
        <a:srgbClr val="BE0028"/>
      </a:accent6>
      <a:hlink>
        <a:srgbClr val="BE0028"/>
      </a:hlink>
      <a:folHlink>
        <a:srgbClr val="004B96"/>
      </a:folHlink>
    </a:clrScheme>
    <a:fontScheme name="UKF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UKF_PPT_4zu3</Template>
  <TotalTime>0</TotalTime>
  <Words>1081</Words>
  <Application>Microsoft Office PowerPoint</Application>
  <PresentationFormat>Bildschirmpräsentation (4:3)</PresentationFormat>
  <Paragraphs>375</Paragraphs>
  <Slides>36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UKF_PPT_4zu3</vt:lpstr>
      <vt:lpstr>MSPhotoEd.3</vt:lpstr>
      <vt:lpstr> Challenges in communication with cancer patients and their relatives:  the Belgian, the German and the Netherlands Models  Belgian Society for Psychosocial Oncology  October 26th and 27th  </vt:lpstr>
      <vt:lpstr>Communication in Oncology  Com-On Approach</vt:lpstr>
      <vt:lpstr>Agenda</vt:lpstr>
      <vt:lpstr>I. Introduction (1) Psychosocial Support at the Medical Center Freiburg </vt:lpstr>
      <vt:lpstr>I. Introduction (2)</vt:lpstr>
      <vt:lpstr>II. Film Stop on track</vt:lpstr>
      <vt:lpstr>III. Why Communication Skills Training (CST)? (1)</vt:lpstr>
      <vt:lpstr>III. Why CST? Effects of good communication</vt:lpstr>
      <vt:lpstr>III. Why CST? Communication can be taught (1)</vt:lpstr>
      <vt:lpstr>III. Why CST? Communication can be taught (2) Meta-Analysis: Barth &amp; Lannen 2011</vt:lpstr>
      <vt:lpstr>III. Why CST? Examples of evaluated CST (1) </vt:lpstr>
      <vt:lpstr>III. Why CST? Examples of evaluated CST (2) </vt:lpstr>
      <vt:lpstr>III. Why CST? Examples of evaluated CST (3) </vt:lpstr>
      <vt:lpstr> III. Why CST? Examples of evaluated CST (4)</vt:lpstr>
      <vt:lpstr> III. Why CST? Examples of evaluated CST (5)</vt:lpstr>
      <vt:lpstr> III. Why CST? Examples of evaluated CST (6)</vt:lpstr>
      <vt:lpstr> III. Why CST? Examples of evaluated CST (7)</vt:lpstr>
      <vt:lpstr>PowerPoint-Präsentation</vt:lpstr>
      <vt:lpstr> IV. Communication Exercise </vt:lpstr>
      <vt:lpstr>V. What is good communication?</vt:lpstr>
      <vt:lpstr>SPIKES - Modell (Baile 2000)</vt:lpstr>
      <vt:lpstr>SPIKES - Modell (Baile 2000)</vt:lpstr>
      <vt:lpstr>SPIKES - Modell (Baile 2000)</vt:lpstr>
      <vt:lpstr>SPIKES - Modell (Baile 2000)</vt:lpstr>
      <vt:lpstr>General communication skills</vt:lpstr>
      <vt:lpstr>SPIKES - Modell (Baile 2000)</vt:lpstr>
      <vt:lpstr>Emotion: NURSE by BACK</vt:lpstr>
      <vt:lpstr>Emotion: NURSE by BACK</vt:lpstr>
      <vt:lpstr>SPIKES - Modell (Baile 2000)</vt:lpstr>
      <vt:lpstr>SPIKES - Modell (Baile 2000) </vt:lpstr>
      <vt:lpstr>Application of SPIKES</vt:lpstr>
      <vt:lpstr>PowerPoint-Präsentation</vt:lpstr>
      <vt:lpstr>Methods</vt:lpstr>
      <vt:lpstr>Results</vt:lpstr>
      <vt:lpstr>PowerPoint-Präsentation</vt:lpstr>
      <vt:lpstr>PowerPoint-Präsentation</vt:lpstr>
    </vt:vector>
  </TitlesOfParts>
  <Company>Uniklinikum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Lehrer-Coaching  nach dem Freiburger Modell</dc:title>
  <dc:creator>Natalie Röderer</dc:creator>
  <cp:lastModifiedBy>Dr. Alexander Wünsch</cp:lastModifiedBy>
  <cp:revision>58</cp:revision>
  <dcterms:created xsi:type="dcterms:W3CDTF">2017-05-29T08:51:17Z</dcterms:created>
  <dcterms:modified xsi:type="dcterms:W3CDTF">2017-10-23T08:56:23Z</dcterms:modified>
</cp:coreProperties>
</file>